
<file path=[Content_Types].xml><?xml version="1.0" encoding="utf-8"?>
<Types xmlns="http://schemas.openxmlformats.org/package/2006/content-types">
  <Default Extension="D2" ContentType="image/png"/>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279" r:id="rId3"/>
    <p:sldId id="277" r:id="rId4"/>
    <p:sldId id="266" r:id="rId5"/>
    <p:sldId id="278" r:id="rId6"/>
    <p:sldId id="280" r:id="rId7"/>
    <p:sldId id="281" r:id="rId8"/>
    <p:sldId id="282" r:id="rId9"/>
    <p:sldId id="283" r:id="rId10"/>
    <p:sldId id="287" r:id="rId11"/>
    <p:sldId id="284" r:id="rId12"/>
    <p:sldId id="291" r:id="rId13"/>
    <p:sldId id="288" r:id="rId14"/>
    <p:sldId id="285" r:id="rId15"/>
    <p:sldId id="294" r:id="rId16"/>
    <p:sldId id="295" r:id="rId17"/>
    <p:sldId id="296" r:id="rId18"/>
    <p:sldId id="286" r:id="rId19"/>
    <p:sldId id="293" r:id="rId20"/>
    <p:sldId id="297"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660"/>
  </p:normalViewPr>
  <p:slideViewPr>
    <p:cSldViewPr snapToGrid="0">
      <p:cViewPr>
        <p:scale>
          <a:sx n="66" d="100"/>
          <a:sy n="66" d="100"/>
        </p:scale>
        <p:origin x="1992" y="15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6E30B3-5088-44A8-B023-538BFEFD4EA4}"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5AD02-B3A7-4662-8483-657C7C3ADEEB}" type="slidenum">
              <a:rPr lang="en-US" smtClean="0"/>
              <a:t>‹#›</a:t>
            </a:fld>
            <a:endParaRPr lang="en-US"/>
          </a:p>
        </p:txBody>
      </p:sp>
    </p:spTree>
    <p:extLst>
      <p:ext uri="{BB962C8B-B14F-4D97-AF65-F5344CB8AC3E}">
        <p14:creationId xmlns:p14="http://schemas.microsoft.com/office/powerpoint/2010/main" val="3849957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86FA-DF53-429B-94A8-4ED897B48E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524C49-E473-497A-97C1-2E3D660A8D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18F822-2F16-4BFB-AD15-E4C8137E9799}"/>
              </a:ext>
            </a:extLst>
          </p:cNvPr>
          <p:cNvSpPr>
            <a:spLocks noGrp="1"/>
          </p:cNvSpPr>
          <p:nvPr>
            <p:ph type="dt" sz="half" idx="10"/>
          </p:nvPr>
        </p:nvSpPr>
        <p:spPr/>
        <p:txBody>
          <a:bodyPr/>
          <a:lstStyle/>
          <a:p>
            <a:fld id="{77870934-FF0A-4427-A8B6-F81139D23B49}" type="datetime1">
              <a:rPr lang="en-US" smtClean="0"/>
              <a:t>12/10/2021</a:t>
            </a:fld>
            <a:endParaRPr lang="en-US"/>
          </a:p>
        </p:txBody>
      </p:sp>
      <p:sp>
        <p:nvSpPr>
          <p:cNvPr id="5" name="Footer Placeholder 4">
            <a:extLst>
              <a:ext uri="{FF2B5EF4-FFF2-40B4-BE49-F238E27FC236}">
                <a16:creationId xmlns:a16="http://schemas.microsoft.com/office/drawing/2014/main" id="{55CA86A1-46F9-436B-98BF-DCF08A0EB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D677B-EA40-47B5-8A53-D0DD62CA15CC}"/>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1222440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043FC-B2FF-4337-A3DA-196AF0C9B1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EB0414-AC38-4922-9950-3A83CE49A0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5FA9C4-0142-4A71-8FA0-A764101B5307}"/>
              </a:ext>
            </a:extLst>
          </p:cNvPr>
          <p:cNvSpPr>
            <a:spLocks noGrp="1"/>
          </p:cNvSpPr>
          <p:nvPr>
            <p:ph type="dt" sz="half" idx="10"/>
          </p:nvPr>
        </p:nvSpPr>
        <p:spPr/>
        <p:txBody>
          <a:bodyPr/>
          <a:lstStyle/>
          <a:p>
            <a:fld id="{91A29E09-C626-4348-A8A5-1D196E4C71BB}" type="datetime1">
              <a:rPr lang="en-US" smtClean="0"/>
              <a:t>12/10/2021</a:t>
            </a:fld>
            <a:endParaRPr lang="en-US"/>
          </a:p>
        </p:txBody>
      </p:sp>
      <p:sp>
        <p:nvSpPr>
          <p:cNvPr id="5" name="Footer Placeholder 4">
            <a:extLst>
              <a:ext uri="{FF2B5EF4-FFF2-40B4-BE49-F238E27FC236}">
                <a16:creationId xmlns:a16="http://schemas.microsoft.com/office/drawing/2014/main" id="{A8F51A32-CF44-42E6-8600-02E582539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C0759-835D-4B2B-B5F9-2B735AE1E2E9}"/>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4001389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E056E-7628-42A8-A502-1F7344897E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2FE3A2-EBA5-4FF2-A8C2-F492CA2E73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7A501-1599-4F11-AA35-4C5F441BC19A}"/>
              </a:ext>
            </a:extLst>
          </p:cNvPr>
          <p:cNvSpPr>
            <a:spLocks noGrp="1"/>
          </p:cNvSpPr>
          <p:nvPr>
            <p:ph type="dt" sz="half" idx="10"/>
          </p:nvPr>
        </p:nvSpPr>
        <p:spPr/>
        <p:txBody>
          <a:bodyPr/>
          <a:lstStyle/>
          <a:p>
            <a:fld id="{897C8F8F-4C10-4436-A3C2-6EEA6B9AA99D}" type="datetime1">
              <a:rPr lang="en-US" smtClean="0"/>
              <a:t>12/10/2021</a:t>
            </a:fld>
            <a:endParaRPr lang="en-US"/>
          </a:p>
        </p:txBody>
      </p:sp>
      <p:sp>
        <p:nvSpPr>
          <p:cNvPr id="5" name="Footer Placeholder 4">
            <a:extLst>
              <a:ext uri="{FF2B5EF4-FFF2-40B4-BE49-F238E27FC236}">
                <a16:creationId xmlns:a16="http://schemas.microsoft.com/office/drawing/2014/main" id="{5C70A55F-F965-4555-B143-4A3A03889C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F80F44-DC68-4BAB-8F7C-763812A15516}"/>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3680211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9B77-50DE-45B5-BE7C-BF0835B603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91DAE-2E4F-465E-A480-CBD385158C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A9408-E9D6-4461-8C67-A65361B36EA3}"/>
              </a:ext>
            </a:extLst>
          </p:cNvPr>
          <p:cNvSpPr>
            <a:spLocks noGrp="1"/>
          </p:cNvSpPr>
          <p:nvPr>
            <p:ph type="dt" sz="half" idx="10"/>
          </p:nvPr>
        </p:nvSpPr>
        <p:spPr/>
        <p:txBody>
          <a:bodyPr/>
          <a:lstStyle/>
          <a:p>
            <a:fld id="{7A581110-E731-43DF-852D-48852143F595}" type="datetime1">
              <a:rPr lang="en-US" smtClean="0"/>
              <a:t>12/10/2021</a:t>
            </a:fld>
            <a:endParaRPr lang="en-US"/>
          </a:p>
        </p:txBody>
      </p:sp>
      <p:sp>
        <p:nvSpPr>
          <p:cNvPr id="5" name="Footer Placeholder 4">
            <a:extLst>
              <a:ext uri="{FF2B5EF4-FFF2-40B4-BE49-F238E27FC236}">
                <a16:creationId xmlns:a16="http://schemas.microsoft.com/office/drawing/2014/main" id="{F8E6E56A-60AA-484A-8E15-923CBEC05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56C5A-4C4E-4D37-89B5-2C9CF67C79B8}"/>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3180319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94487-239C-400E-A810-E1960755B3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ADDCF7-6AA8-4EE1-A094-7F126E0C19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D953E3-634B-4A43-838A-244F0EA4CB0C}"/>
              </a:ext>
            </a:extLst>
          </p:cNvPr>
          <p:cNvSpPr>
            <a:spLocks noGrp="1"/>
          </p:cNvSpPr>
          <p:nvPr>
            <p:ph type="dt" sz="half" idx="10"/>
          </p:nvPr>
        </p:nvSpPr>
        <p:spPr/>
        <p:txBody>
          <a:bodyPr/>
          <a:lstStyle/>
          <a:p>
            <a:fld id="{956C5C45-A957-439D-A1C3-46141C691529}" type="datetime1">
              <a:rPr lang="en-US" smtClean="0"/>
              <a:t>12/10/2021</a:t>
            </a:fld>
            <a:endParaRPr lang="en-US"/>
          </a:p>
        </p:txBody>
      </p:sp>
      <p:sp>
        <p:nvSpPr>
          <p:cNvPr id="5" name="Footer Placeholder 4">
            <a:extLst>
              <a:ext uri="{FF2B5EF4-FFF2-40B4-BE49-F238E27FC236}">
                <a16:creationId xmlns:a16="http://schemas.microsoft.com/office/drawing/2014/main" id="{802D4F51-F027-45E8-B13A-2A782E1F1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154A6-1CEE-4380-85F1-EBAE592F4372}"/>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2666798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014C-9161-402D-95FC-80CCF72AD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CA7C7-260B-4DC1-ADCD-E121B4B350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02E976-35C0-467A-80AE-F3734886C1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EBA16D-99E8-4885-AD66-2BC89BE67CB0}"/>
              </a:ext>
            </a:extLst>
          </p:cNvPr>
          <p:cNvSpPr>
            <a:spLocks noGrp="1"/>
          </p:cNvSpPr>
          <p:nvPr>
            <p:ph type="dt" sz="half" idx="10"/>
          </p:nvPr>
        </p:nvSpPr>
        <p:spPr/>
        <p:txBody>
          <a:bodyPr/>
          <a:lstStyle/>
          <a:p>
            <a:fld id="{30C57B75-B170-4568-BABB-1615C0105C96}" type="datetime1">
              <a:rPr lang="en-US" smtClean="0"/>
              <a:t>12/10/2021</a:t>
            </a:fld>
            <a:endParaRPr lang="en-US"/>
          </a:p>
        </p:txBody>
      </p:sp>
      <p:sp>
        <p:nvSpPr>
          <p:cNvPr id="6" name="Footer Placeholder 5">
            <a:extLst>
              <a:ext uri="{FF2B5EF4-FFF2-40B4-BE49-F238E27FC236}">
                <a16:creationId xmlns:a16="http://schemas.microsoft.com/office/drawing/2014/main" id="{1E2CC2AE-C050-427E-AFCC-579170902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815586-C0C6-4CF4-A7FB-6377D202BF6E}"/>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1563081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7D3F-19CC-40D3-8E4C-73889918C4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E59ECD-271F-42BE-A77F-1B009D57E5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63EAC0-CC79-47E1-8CC5-7244EC140F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674D96-3781-4AAD-96C4-D7311A0FCD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677CF-170B-4E8D-AEB0-B5D8864B47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679619-D944-405B-BBD2-B4CE2FEB48F3}"/>
              </a:ext>
            </a:extLst>
          </p:cNvPr>
          <p:cNvSpPr>
            <a:spLocks noGrp="1"/>
          </p:cNvSpPr>
          <p:nvPr>
            <p:ph type="dt" sz="half" idx="10"/>
          </p:nvPr>
        </p:nvSpPr>
        <p:spPr/>
        <p:txBody>
          <a:bodyPr/>
          <a:lstStyle/>
          <a:p>
            <a:fld id="{CE514C02-7F28-4242-BAD1-E7D46CBEA5ED}" type="datetime1">
              <a:rPr lang="en-US" smtClean="0"/>
              <a:t>12/10/2021</a:t>
            </a:fld>
            <a:endParaRPr lang="en-US"/>
          </a:p>
        </p:txBody>
      </p:sp>
      <p:sp>
        <p:nvSpPr>
          <p:cNvPr id="8" name="Footer Placeholder 7">
            <a:extLst>
              <a:ext uri="{FF2B5EF4-FFF2-40B4-BE49-F238E27FC236}">
                <a16:creationId xmlns:a16="http://schemas.microsoft.com/office/drawing/2014/main" id="{51F110A0-CDFE-4187-A157-38858D2D8F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B9F65C-76B9-4DE8-9664-9313DCAABA70}"/>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300657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E678-BF0C-4ED2-B103-086CAF5FEF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9BE2E8-9AB9-4546-BD3D-75E13E6D7070}"/>
              </a:ext>
            </a:extLst>
          </p:cNvPr>
          <p:cNvSpPr>
            <a:spLocks noGrp="1"/>
          </p:cNvSpPr>
          <p:nvPr>
            <p:ph type="dt" sz="half" idx="10"/>
          </p:nvPr>
        </p:nvSpPr>
        <p:spPr/>
        <p:txBody>
          <a:bodyPr/>
          <a:lstStyle/>
          <a:p>
            <a:fld id="{1B023248-178D-41B9-A6E0-C46FB58B9E4A}" type="datetime1">
              <a:rPr lang="en-US" smtClean="0"/>
              <a:t>12/10/2021</a:t>
            </a:fld>
            <a:endParaRPr lang="en-US"/>
          </a:p>
        </p:txBody>
      </p:sp>
      <p:sp>
        <p:nvSpPr>
          <p:cNvPr id="4" name="Footer Placeholder 3">
            <a:extLst>
              <a:ext uri="{FF2B5EF4-FFF2-40B4-BE49-F238E27FC236}">
                <a16:creationId xmlns:a16="http://schemas.microsoft.com/office/drawing/2014/main" id="{09B19EE9-2170-48BC-A2ED-EC3E9FC9E5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5CF3E3-2C62-45DC-AFC2-D4E3C63AF5CB}"/>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2230319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D9CF48-29B6-46B0-BCB6-CF838A7ECE73}"/>
              </a:ext>
            </a:extLst>
          </p:cNvPr>
          <p:cNvSpPr>
            <a:spLocks noGrp="1"/>
          </p:cNvSpPr>
          <p:nvPr>
            <p:ph type="dt" sz="half" idx="10"/>
          </p:nvPr>
        </p:nvSpPr>
        <p:spPr/>
        <p:txBody>
          <a:bodyPr/>
          <a:lstStyle/>
          <a:p>
            <a:fld id="{11A09D3E-E97D-493E-9C88-8B188F938F94}" type="datetime1">
              <a:rPr lang="en-US" smtClean="0"/>
              <a:t>12/10/2021</a:t>
            </a:fld>
            <a:endParaRPr lang="en-US"/>
          </a:p>
        </p:txBody>
      </p:sp>
      <p:sp>
        <p:nvSpPr>
          <p:cNvPr id="3" name="Footer Placeholder 2">
            <a:extLst>
              <a:ext uri="{FF2B5EF4-FFF2-40B4-BE49-F238E27FC236}">
                <a16:creationId xmlns:a16="http://schemas.microsoft.com/office/drawing/2014/main" id="{5EC127F2-44F1-4432-B8B1-CD9E9F24A1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1C53C5-8ECD-42E6-B0D8-50F14EA99412}"/>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2494115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3774-888A-4E95-8F43-E7D36CE21E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1B56B8-3613-40BB-B5E8-F7451B7FB8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525C57-42DF-44C6-8B35-B3A153ACFD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6470B-94F4-4AEE-81C4-7B441002BA48}"/>
              </a:ext>
            </a:extLst>
          </p:cNvPr>
          <p:cNvSpPr>
            <a:spLocks noGrp="1"/>
          </p:cNvSpPr>
          <p:nvPr>
            <p:ph type="dt" sz="half" idx="10"/>
          </p:nvPr>
        </p:nvSpPr>
        <p:spPr/>
        <p:txBody>
          <a:bodyPr/>
          <a:lstStyle/>
          <a:p>
            <a:fld id="{92FA9A60-05F4-4EF9-B16E-22D3DA45D5FD}" type="datetime1">
              <a:rPr lang="en-US" smtClean="0"/>
              <a:t>12/10/2021</a:t>
            </a:fld>
            <a:endParaRPr lang="en-US"/>
          </a:p>
        </p:txBody>
      </p:sp>
      <p:sp>
        <p:nvSpPr>
          <p:cNvPr id="6" name="Footer Placeholder 5">
            <a:extLst>
              <a:ext uri="{FF2B5EF4-FFF2-40B4-BE49-F238E27FC236}">
                <a16:creationId xmlns:a16="http://schemas.microsoft.com/office/drawing/2014/main" id="{3195D39A-958F-4494-A3DB-FB819D935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C8BF28-0C36-4062-A96F-6FFB1056A790}"/>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100094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4E12-F737-4797-AC7E-893C44E36C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9A4217-06B3-460C-BCAB-AC008740AF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66A383-ABB0-4659-A24F-43151D49F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48F8D-17F4-4D43-B452-E3FD49026AF7}"/>
              </a:ext>
            </a:extLst>
          </p:cNvPr>
          <p:cNvSpPr>
            <a:spLocks noGrp="1"/>
          </p:cNvSpPr>
          <p:nvPr>
            <p:ph type="dt" sz="half" idx="10"/>
          </p:nvPr>
        </p:nvSpPr>
        <p:spPr/>
        <p:txBody>
          <a:bodyPr/>
          <a:lstStyle/>
          <a:p>
            <a:fld id="{8A117AFE-9DE2-48BC-9899-D6D6B6AE675F}" type="datetime1">
              <a:rPr lang="en-US" smtClean="0"/>
              <a:t>12/10/2021</a:t>
            </a:fld>
            <a:endParaRPr lang="en-US"/>
          </a:p>
        </p:txBody>
      </p:sp>
      <p:sp>
        <p:nvSpPr>
          <p:cNvPr id="6" name="Footer Placeholder 5">
            <a:extLst>
              <a:ext uri="{FF2B5EF4-FFF2-40B4-BE49-F238E27FC236}">
                <a16:creationId xmlns:a16="http://schemas.microsoft.com/office/drawing/2014/main" id="{69591771-D7EC-4479-A1BE-7E6A88867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4CA6C-6DDC-4E76-9552-700F9974DD3D}"/>
              </a:ext>
            </a:extLst>
          </p:cNvPr>
          <p:cNvSpPr>
            <a:spLocks noGrp="1"/>
          </p:cNvSpPr>
          <p:nvPr>
            <p:ph type="sldNum" sz="quarter" idx="12"/>
          </p:nvPr>
        </p:nvSpPr>
        <p:spPr/>
        <p:txBody>
          <a:bodyPr/>
          <a:lstStyle/>
          <a:p>
            <a:fld id="{E5C90997-E354-4045-AFF3-BFA76459D9C2}" type="slidenum">
              <a:rPr lang="en-US" smtClean="0"/>
              <a:t>‹#›</a:t>
            </a:fld>
            <a:endParaRPr lang="en-US"/>
          </a:p>
        </p:txBody>
      </p:sp>
    </p:spTree>
    <p:extLst>
      <p:ext uri="{BB962C8B-B14F-4D97-AF65-F5344CB8AC3E}">
        <p14:creationId xmlns:p14="http://schemas.microsoft.com/office/powerpoint/2010/main" val="2673536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2F456-0F20-4CD9-883B-AEA027071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A035BA-2EE9-44B1-94CD-4A1FB18419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BAE37-CA88-49BC-A727-10FE874010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D8A714-3809-461A-83F4-04FA61F34003}" type="datetime1">
              <a:rPr lang="en-US" smtClean="0"/>
              <a:t>12/10/2021</a:t>
            </a:fld>
            <a:endParaRPr lang="en-US"/>
          </a:p>
        </p:txBody>
      </p:sp>
      <p:sp>
        <p:nvSpPr>
          <p:cNvPr id="5" name="Footer Placeholder 4">
            <a:extLst>
              <a:ext uri="{FF2B5EF4-FFF2-40B4-BE49-F238E27FC236}">
                <a16:creationId xmlns:a16="http://schemas.microsoft.com/office/drawing/2014/main" id="{E5B47D0F-D537-416F-A0AD-52A5F568ED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3301B8-312C-4D68-9872-C4BBABD846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C90997-E354-4045-AFF3-BFA76459D9C2}" type="slidenum">
              <a:rPr lang="en-US" smtClean="0"/>
              <a:t>‹#›</a:t>
            </a:fld>
            <a:endParaRPr lang="en-US"/>
          </a:p>
        </p:txBody>
      </p:sp>
    </p:spTree>
    <p:extLst>
      <p:ext uri="{BB962C8B-B14F-4D97-AF65-F5344CB8AC3E}">
        <p14:creationId xmlns:p14="http://schemas.microsoft.com/office/powerpoint/2010/main" val="1492948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1.png"/><Relationship Id="rId3" Type="http://schemas.openxmlformats.org/officeDocument/2006/relationships/image" Target="../media/image8.jpeg"/><Relationship Id="rId7" Type="http://schemas.openxmlformats.org/officeDocument/2006/relationships/image" Target="../media/image26.png"/><Relationship Id="rId12"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12.jpe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2.jpeg"/><Relationship Id="rId7" Type="http://schemas.openxmlformats.org/officeDocument/2006/relationships/image" Target="../media/image12.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33.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5.jpeg"/><Relationship Id="rId7" Type="http://schemas.openxmlformats.org/officeDocument/2006/relationships/image" Target="../media/image12.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38.png"/><Relationship Id="rId7" Type="http://schemas.openxmlformats.org/officeDocument/2006/relationships/image" Target="../media/image1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10" Type="http://schemas.openxmlformats.org/officeDocument/2006/relationships/image" Target="../media/image39.png"/><Relationship Id="rId4" Type="http://schemas.openxmlformats.org/officeDocument/2006/relationships/image" Target="../media/image9.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png"/><Relationship Id="rId3" Type="http://schemas.openxmlformats.org/officeDocument/2006/relationships/image" Target="../media/image12.jpeg"/><Relationship Id="rId7" Type="http://schemas.openxmlformats.org/officeDocument/2006/relationships/image" Target="../media/image8.jpeg"/><Relationship Id="rId12"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10.jpe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11.png"/><Relationship Id="rId18" Type="http://schemas.openxmlformats.org/officeDocument/2006/relationships/image" Target="../media/image62.jpeg"/><Relationship Id="rId3" Type="http://schemas.openxmlformats.org/officeDocument/2006/relationships/image" Target="../media/image7.png"/><Relationship Id="rId21" Type="http://schemas.openxmlformats.org/officeDocument/2006/relationships/image" Target="../media/image65.jpeg"/><Relationship Id="rId7" Type="http://schemas.openxmlformats.org/officeDocument/2006/relationships/image" Target="../media/image9.png"/><Relationship Id="rId12" Type="http://schemas.openxmlformats.org/officeDocument/2006/relationships/image" Target="../media/image57.png"/><Relationship Id="rId17" Type="http://schemas.openxmlformats.org/officeDocument/2006/relationships/image" Target="../media/image61.jpeg"/><Relationship Id="rId2" Type="http://schemas.openxmlformats.org/officeDocument/2006/relationships/image" Target="../media/image52.png"/><Relationship Id="rId16" Type="http://schemas.openxmlformats.org/officeDocument/2006/relationships/image" Target="../media/image60.jpeg"/><Relationship Id="rId20"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56.png"/><Relationship Id="rId5" Type="http://schemas.openxmlformats.org/officeDocument/2006/relationships/image" Target="../media/image10.jpeg"/><Relationship Id="rId15" Type="http://schemas.openxmlformats.org/officeDocument/2006/relationships/image" Target="../media/image59.jpeg"/><Relationship Id="rId23" Type="http://schemas.openxmlformats.org/officeDocument/2006/relationships/image" Target="../media/image67.png"/><Relationship Id="rId10" Type="http://schemas.openxmlformats.org/officeDocument/2006/relationships/image" Target="../media/image55.png"/><Relationship Id="rId19" Type="http://schemas.openxmlformats.org/officeDocument/2006/relationships/image" Target="../media/image63.jpeg"/><Relationship Id="rId4" Type="http://schemas.openxmlformats.org/officeDocument/2006/relationships/image" Target="../media/image12.jpeg"/><Relationship Id="rId9" Type="http://schemas.openxmlformats.org/officeDocument/2006/relationships/image" Target="../media/image54.png"/><Relationship Id="rId14" Type="http://schemas.openxmlformats.org/officeDocument/2006/relationships/image" Target="../media/image58.jpeg"/><Relationship Id="rId22" Type="http://schemas.openxmlformats.org/officeDocument/2006/relationships/image" Target="../media/image6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8.D2"/><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9.D2"/><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0.jpeg"/><Relationship Id="rId5" Type="http://schemas.openxmlformats.org/officeDocument/2006/relationships/image" Target="../media/image20.png"/><Relationship Id="rId10" Type="http://schemas.openxmlformats.org/officeDocument/2006/relationships/image" Target="../media/image9.png"/><Relationship Id="rId4" Type="http://schemas.openxmlformats.org/officeDocument/2006/relationships/image" Target="../media/image19.pn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4.png"/><Relationship Id="rId7" Type="http://schemas.openxmlformats.org/officeDocument/2006/relationships/image" Target="../media/image10.jpe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2.jpe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4B127B8-22AB-4F01-AE5B-B5C9750D26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613"/>
            <a:ext cx="12192000" cy="6856773"/>
          </a:xfrm>
          <a:prstGeom prst="rect">
            <a:avLst/>
          </a:prstGeom>
        </p:spPr>
      </p:pic>
      <p:sp>
        <p:nvSpPr>
          <p:cNvPr id="2" name="Title 1">
            <a:extLst>
              <a:ext uri="{FF2B5EF4-FFF2-40B4-BE49-F238E27FC236}">
                <a16:creationId xmlns:a16="http://schemas.microsoft.com/office/drawing/2014/main" id="{510373A2-62CD-48BF-B0B6-90D3FC4F842E}"/>
              </a:ext>
            </a:extLst>
          </p:cNvPr>
          <p:cNvSpPr>
            <a:spLocks noGrp="1"/>
          </p:cNvSpPr>
          <p:nvPr>
            <p:ph type="ctrTitle"/>
          </p:nvPr>
        </p:nvSpPr>
        <p:spPr>
          <a:xfrm>
            <a:off x="2233457" y="2990577"/>
            <a:ext cx="9144000" cy="2387600"/>
          </a:xfrm>
        </p:spPr>
        <p:txBody>
          <a:bodyPr>
            <a:normAutofit/>
          </a:bodyPr>
          <a:lstStyle/>
          <a:p>
            <a:pPr algn="r"/>
            <a:r>
              <a:rPr lang="de-DE" sz="3600" dirty="0">
                <a:solidFill>
                  <a:schemeClr val="bg1"/>
                </a:solidFill>
                <a:effectLst>
                  <a:outerShdw blurRad="38100" dist="38100" dir="2700000" algn="tl">
                    <a:srgbClr val="000000">
                      <a:alpha val="43137"/>
                    </a:srgbClr>
                  </a:outerShdw>
                </a:effectLst>
                <a:latin typeface="Montserrat ExtraBold" panose="00000900000000000000" pitchFamily="2" charset="0"/>
              </a:rPr>
              <a:t>Gaining The</a:t>
            </a:r>
            <a:br>
              <a:rPr lang="de-DE" sz="3600" dirty="0">
                <a:solidFill>
                  <a:schemeClr val="bg1"/>
                </a:solidFill>
                <a:effectLst>
                  <a:outerShdw blurRad="38100" dist="38100" dir="2700000" algn="tl">
                    <a:srgbClr val="000000">
                      <a:alpha val="43137"/>
                    </a:srgbClr>
                  </a:outerShdw>
                </a:effectLst>
                <a:latin typeface="Montserrat ExtraBold" panose="00000900000000000000" pitchFamily="2" charset="0"/>
              </a:rPr>
            </a:br>
            <a:r>
              <a:rPr lang="de-DE" sz="3600" dirty="0">
                <a:solidFill>
                  <a:srgbClr val="FFC000"/>
                </a:solidFill>
                <a:effectLst>
                  <a:outerShdw blurRad="38100" dist="38100" dir="2700000" algn="tl">
                    <a:srgbClr val="000000">
                      <a:alpha val="43137"/>
                    </a:srgbClr>
                  </a:outerShdw>
                </a:effectLst>
                <a:latin typeface="Montserrat ExtraBold" panose="00000900000000000000" pitchFamily="2" charset="0"/>
              </a:rPr>
              <a:t>Competitive Edge</a:t>
            </a:r>
            <a:endParaRPr lang="en-US" sz="3600" dirty="0">
              <a:solidFill>
                <a:srgbClr val="FFC000"/>
              </a:solidFill>
              <a:effectLst>
                <a:outerShdw blurRad="38100" dist="38100" dir="2700000" algn="tl">
                  <a:srgbClr val="000000">
                    <a:alpha val="43137"/>
                  </a:srgbClr>
                </a:outerShdw>
              </a:effectLst>
              <a:latin typeface="Montserrat ExtraBold" panose="00000900000000000000" pitchFamily="2" charset="0"/>
            </a:endParaRPr>
          </a:p>
        </p:txBody>
      </p:sp>
      <p:sp>
        <p:nvSpPr>
          <p:cNvPr id="30" name="TextBox 29">
            <a:extLst>
              <a:ext uri="{FF2B5EF4-FFF2-40B4-BE49-F238E27FC236}">
                <a16:creationId xmlns:a16="http://schemas.microsoft.com/office/drawing/2014/main" id="{DCA02848-5B05-4FFA-9591-F91644D50919}"/>
              </a:ext>
            </a:extLst>
          </p:cNvPr>
          <p:cNvSpPr txBox="1"/>
          <p:nvPr/>
        </p:nvSpPr>
        <p:spPr>
          <a:xfrm>
            <a:off x="6501958" y="5378177"/>
            <a:ext cx="6097314" cy="307777"/>
          </a:xfrm>
          <a:prstGeom prst="rect">
            <a:avLst/>
          </a:prstGeom>
          <a:noFill/>
        </p:spPr>
        <p:txBody>
          <a:bodyPr wrap="square">
            <a:spAutoFit/>
          </a:bodyPr>
          <a:lstStyle/>
          <a:p>
            <a:pPr algn="ctr"/>
            <a:r>
              <a:rPr lang="de-DE" sz="1400" dirty="0">
                <a:solidFill>
                  <a:schemeClr val="bg1"/>
                </a:solidFill>
              </a:rPr>
              <a:t>M.Sc. Thesis 2021/2022 | Philipp Kläger</a:t>
            </a:r>
            <a:endParaRPr lang="en-US" sz="1400" dirty="0">
              <a:solidFill>
                <a:schemeClr val="bg1"/>
              </a:solidFill>
            </a:endParaRPr>
          </a:p>
        </p:txBody>
      </p:sp>
    </p:spTree>
    <p:extLst>
      <p:ext uri="{BB962C8B-B14F-4D97-AF65-F5344CB8AC3E}">
        <p14:creationId xmlns:p14="http://schemas.microsoft.com/office/powerpoint/2010/main" val="2250533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4.2</a:t>
            </a:r>
            <a:r>
              <a:rPr lang="de-DE" b="1" dirty="0"/>
              <a:t> General Stance Analysis</a:t>
            </a:r>
            <a:endParaRPr lang="en-US" b="1"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10</a:t>
            </a:fld>
            <a:endParaRPr lang="en-US"/>
          </a:p>
        </p:txBody>
      </p:sp>
      <p:sp>
        <p:nvSpPr>
          <p:cNvPr id="10" name="TextBox 9">
            <a:extLst>
              <a:ext uri="{FF2B5EF4-FFF2-40B4-BE49-F238E27FC236}">
                <a16:creationId xmlns:a16="http://schemas.microsoft.com/office/drawing/2014/main" id="{DA633F03-C037-4AD2-ADBA-F9BC79E73A98}"/>
              </a:ext>
            </a:extLst>
          </p:cNvPr>
          <p:cNvSpPr txBox="1"/>
          <p:nvPr/>
        </p:nvSpPr>
        <p:spPr>
          <a:xfrm>
            <a:off x="838200" y="5160006"/>
            <a:ext cx="10515600" cy="1354217"/>
          </a:xfrm>
          <a:prstGeom prst="rect">
            <a:avLst/>
          </a:prstGeom>
          <a:noFill/>
        </p:spPr>
        <p:txBody>
          <a:bodyPr wrap="square">
            <a:spAutoFit/>
          </a:bodyPr>
          <a:lstStyle/>
          <a:p>
            <a:r>
              <a:rPr lang="de-DE" sz="1800" b="1" dirty="0"/>
              <a:t>Takeaways:</a:t>
            </a:r>
            <a:endParaRPr lang="en-US" dirty="0"/>
          </a:p>
          <a:p>
            <a:pPr marL="285750" indent="-285750">
              <a:buFont typeface="Wingdings" panose="05000000000000000000" pitchFamily="2" charset="2"/>
              <a:buChar char="§"/>
            </a:pPr>
            <a:r>
              <a:rPr lang="en-US" sz="1600" dirty="0"/>
              <a:t>Similarity Between Authors: as expected, the </a:t>
            </a:r>
            <a:r>
              <a:rPr lang="en-US" sz="1600" dirty="0" err="1"/>
              <a:t>AfD</a:t>
            </a:r>
            <a:r>
              <a:rPr lang="en-US" sz="1600" dirty="0"/>
              <a:t> displays the highest congruence between accounts, whereas the Left has the lowest similarity between authors</a:t>
            </a:r>
          </a:p>
          <a:p>
            <a:pPr marL="285750" indent="-285750">
              <a:buFont typeface="Wingdings" panose="05000000000000000000" pitchFamily="2" charset="2"/>
              <a:buChar char="§"/>
            </a:pPr>
            <a:r>
              <a:rPr lang="en-US" sz="1600" dirty="0"/>
              <a:t>Lexical Diversity: unexpectedly, the </a:t>
            </a:r>
            <a:r>
              <a:rPr lang="en-US" sz="1600" dirty="0" err="1"/>
              <a:t>AfD</a:t>
            </a:r>
            <a:r>
              <a:rPr lang="en-US" sz="1600" dirty="0"/>
              <a:t> also have the highest lexical diversity in their tweets. This might be due to their tendency to create new words for specific situations (“</a:t>
            </a:r>
            <a:r>
              <a:rPr lang="en-US" sz="1600" i="1" dirty="0" err="1"/>
              <a:t>Coronadiktatur</a:t>
            </a:r>
            <a:r>
              <a:rPr lang="en-US" sz="1600" dirty="0"/>
              <a:t>”)</a:t>
            </a:r>
          </a:p>
        </p:txBody>
      </p:sp>
      <p:pic>
        <p:nvPicPr>
          <p:cNvPr id="11" name="Picture 2">
            <a:extLst>
              <a:ext uri="{FF2B5EF4-FFF2-40B4-BE49-F238E27FC236}">
                <a16:creationId xmlns:a16="http://schemas.microsoft.com/office/drawing/2014/main" id="{420C9D07-598B-4F24-9B2B-7C19410E0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975" y="131668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ABF2982D-6B5C-4331-BB0B-BA0DD853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037" y="1330688"/>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3193FE45-4CCB-4F87-8EF9-A2F90C592B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3225" y="1316685"/>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2719B6F8-89E8-438C-8515-7801EC9883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74" y="3325916"/>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F942767-6457-4773-AAE5-3C4950F4C4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3187" y="3610559"/>
            <a:ext cx="2520000" cy="1555200"/>
          </a:xfrm>
          <a:prstGeom prst="rect">
            <a:avLst/>
          </a:prstGeom>
        </p:spPr>
      </p:pic>
      <p:pic>
        <p:nvPicPr>
          <p:cNvPr id="18" name="Picture 17">
            <a:extLst>
              <a:ext uri="{FF2B5EF4-FFF2-40B4-BE49-F238E27FC236}">
                <a16:creationId xmlns:a16="http://schemas.microsoft.com/office/drawing/2014/main" id="{A1DCD1C1-D682-4FEF-9B15-AB3EB74955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1975" y="1701111"/>
            <a:ext cx="2520000" cy="1555200"/>
          </a:xfrm>
          <a:prstGeom prst="rect">
            <a:avLst/>
          </a:prstGeom>
        </p:spPr>
      </p:pic>
      <p:pic>
        <p:nvPicPr>
          <p:cNvPr id="20" name="Picture 19">
            <a:extLst>
              <a:ext uri="{FF2B5EF4-FFF2-40B4-BE49-F238E27FC236}">
                <a16:creationId xmlns:a16="http://schemas.microsoft.com/office/drawing/2014/main" id="{094C7CD9-22AD-4D2B-AEC5-B81980F684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975" y="1701111"/>
            <a:ext cx="2520000" cy="1555200"/>
          </a:xfrm>
          <a:prstGeom prst="rect">
            <a:avLst/>
          </a:prstGeom>
        </p:spPr>
      </p:pic>
      <p:pic>
        <p:nvPicPr>
          <p:cNvPr id="22" name="Picture 21">
            <a:extLst>
              <a:ext uri="{FF2B5EF4-FFF2-40B4-BE49-F238E27FC236}">
                <a16:creationId xmlns:a16="http://schemas.microsoft.com/office/drawing/2014/main" id="{A8D1728C-99C4-45BD-BF22-096FE2DBF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1975" y="1701111"/>
            <a:ext cx="2520000" cy="1555200"/>
          </a:xfrm>
          <a:prstGeom prst="rect">
            <a:avLst/>
          </a:prstGeom>
        </p:spPr>
      </p:pic>
      <p:pic>
        <p:nvPicPr>
          <p:cNvPr id="24" name="Picture 23">
            <a:extLst>
              <a:ext uri="{FF2B5EF4-FFF2-40B4-BE49-F238E27FC236}">
                <a16:creationId xmlns:a16="http://schemas.microsoft.com/office/drawing/2014/main" id="{1569F3CF-0359-4A4C-A0DC-2E34856F0E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975" y="3610559"/>
            <a:ext cx="2520000" cy="1555200"/>
          </a:xfrm>
          <a:prstGeom prst="rect">
            <a:avLst/>
          </a:prstGeom>
        </p:spPr>
      </p:pic>
      <p:pic>
        <p:nvPicPr>
          <p:cNvPr id="26" name="Picture 25">
            <a:extLst>
              <a:ext uri="{FF2B5EF4-FFF2-40B4-BE49-F238E27FC236}">
                <a16:creationId xmlns:a16="http://schemas.microsoft.com/office/drawing/2014/main" id="{359A9ED7-CBC7-4FC1-B70C-9F58A1413C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01975" y="3610559"/>
            <a:ext cx="2520000" cy="1555200"/>
          </a:xfrm>
          <a:prstGeom prst="rect">
            <a:avLst/>
          </a:prstGeom>
        </p:spPr>
      </p:pic>
      <p:pic>
        <p:nvPicPr>
          <p:cNvPr id="14" name="Picture 13">
            <a:extLst>
              <a:ext uri="{FF2B5EF4-FFF2-40B4-BE49-F238E27FC236}">
                <a16:creationId xmlns:a16="http://schemas.microsoft.com/office/drawing/2014/main" id="{08064606-7D38-4033-9695-F64C36ECDD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8720" y="3250559"/>
            <a:ext cx="766510" cy="360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55D0A29-F78B-40A9-99B7-00863BD25B52}"/>
              </a:ext>
            </a:extLst>
          </p:cNvPr>
          <p:cNvSpPr txBox="1"/>
          <p:nvPr/>
        </p:nvSpPr>
        <p:spPr>
          <a:xfrm rot="16200000">
            <a:off x="-1364680" y="3275111"/>
            <a:ext cx="3349689" cy="307777"/>
          </a:xfrm>
          <a:prstGeom prst="rect">
            <a:avLst/>
          </a:prstGeom>
          <a:noFill/>
        </p:spPr>
        <p:txBody>
          <a:bodyPr wrap="square">
            <a:spAutoFit/>
          </a:bodyPr>
          <a:lstStyle/>
          <a:p>
            <a:pPr algn="ctr"/>
            <a:r>
              <a:rPr lang="de-DE" sz="1400" b="1" dirty="0"/>
              <a:t>SBA Dendrograms</a:t>
            </a:r>
            <a:endParaRPr lang="en-US" sz="1400" dirty="0"/>
          </a:p>
        </p:txBody>
      </p:sp>
      <p:sp>
        <p:nvSpPr>
          <p:cNvPr id="29" name="TextBox 28">
            <a:extLst>
              <a:ext uri="{FF2B5EF4-FFF2-40B4-BE49-F238E27FC236}">
                <a16:creationId xmlns:a16="http://schemas.microsoft.com/office/drawing/2014/main" id="{53170AC7-2CA9-43A4-B721-2D56324D6BEA}"/>
              </a:ext>
            </a:extLst>
          </p:cNvPr>
          <p:cNvSpPr txBox="1"/>
          <p:nvPr/>
        </p:nvSpPr>
        <p:spPr>
          <a:xfrm>
            <a:off x="8464517" y="1395116"/>
            <a:ext cx="3349689" cy="307777"/>
          </a:xfrm>
          <a:prstGeom prst="rect">
            <a:avLst/>
          </a:prstGeom>
          <a:noFill/>
        </p:spPr>
        <p:txBody>
          <a:bodyPr wrap="square">
            <a:spAutoFit/>
          </a:bodyPr>
          <a:lstStyle/>
          <a:p>
            <a:pPr algn="ctr"/>
            <a:r>
              <a:rPr lang="de-DE" sz="1400" b="1" dirty="0"/>
              <a:t>Similarity Between Authors (SBA)</a:t>
            </a:r>
            <a:endParaRPr lang="en-US" sz="1400" dirty="0"/>
          </a:p>
        </p:txBody>
      </p:sp>
      <p:pic>
        <p:nvPicPr>
          <p:cNvPr id="15" name="Picture 10">
            <a:extLst>
              <a:ext uri="{FF2B5EF4-FFF2-40B4-BE49-F238E27FC236}">
                <a16:creationId xmlns:a16="http://schemas.microsoft.com/office/drawing/2014/main" id="{F1EB5A6F-891E-4423-AFCE-7A0D305A82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7854" y="3250559"/>
            <a:ext cx="570666" cy="36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 name="Table 30">
            <a:extLst>
              <a:ext uri="{FF2B5EF4-FFF2-40B4-BE49-F238E27FC236}">
                <a16:creationId xmlns:a16="http://schemas.microsoft.com/office/drawing/2014/main" id="{A20CAEA0-9231-4147-8FA4-86AE23D642E7}"/>
              </a:ext>
            </a:extLst>
          </p:cNvPr>
          <p:cNvGraphicFramePr>
            <a:graphicFrameLocks noGrp="1"/>
          </p:cNvGraphicFramePr>
          <p:nvPr>
            <p:extLst>
              <p:ext uri="{D42A27DB-BD31-4B8C-83A1-F6EECF244321}">
                <p14:modId xmlns:p14="http://schemas.microsoft.com/office/powerpoint/2010/main" val="1996906285"/>
              </p:ext>
            </p:extLst>
          </p:nvPr>
        </p:nvGraphicFramePr>
        <p:xfrm>
          <a:off x="8258172" y="1729686"/>
          <a:ext cx="3762381" cy="1080823"/>
        </p:xfrm>
        <a:graphic>
          <a:graphicData uri="http://schemas.openxmlformats.org/drawingml/2006/table">
            <a:tbl>
              <a:tblPr firstRow="1" bandRow="1"/>
              <a:tblGrid>
                <a:gridCol w="537483">
                  <a:extLst>
                    <a:ext uri="{9D8B030D-6E8A-4147-A177-3AD203B41FA5}">
                      <a16:colId xmlns:a16="http://schemas.microsoft.com/office/drawing/2014/main" val="1841847660"/>
                    </a:ext>
                  </a:extLst>
                </a:gridCol>
                <a:gridCol w="537483">
                  <a:extLst>
                    <a:ext uri="{9D8B030D-6E8A-4147-A177-3AD203B41FA5}">
                      <a16:colId xmlns:a16="http://schemas.microsoft.com/office/drawing/2014/main" val="2708698447"/>
                    </a:ext>
                  </a:extLst>
                </a:gridCol>
                <a:gridCol w="537483">
                  <a:extLst>
                    <a:ext uri="{9D8B030D-6E8A-4147-A177-3AD203B41FA5}">
                      <a16:colId xmlns:a16="http://schemas.microsoft.com/office/drawing/2014/main" val="4260458389"/>
                    </a:ext>
                  </a:extLst>
                </a:gridCol>
                <a:gridCol w="537483">
                  <a:extLst>
                    <a:ext uri="{9D8B030D-6E8A-4147-A177-3AD203B41FA5}">
                      <a16:colId xmlns:a16="http://schemas.microsoft.com/office/drawing/2014/main" val="2324810478"/>
                    </a:ext>
                  </a:extLst>
                </a:gridCol>
                <a:gridCol w="537483">
                  <a:extLst>
                    <a:ext uri="{9D8B030D-6E8A-4147-A177-3AD203B41FA5}">
                      <a16:colId xmlns:a16="http://schemas.microsoft.com/office/drawing/2014/main" val="4290158851"/>
                    </a:ext>
                  </a:extLst>
                </a:gridCol>
                <a:gridCol w="537483">
                  <a:extLst>
                    <a:ext uri="{9D8B030D-6E8A-4147-A177-3AD203B41FA5}">
                      <a16:colId xmlns:a16="http://schemas.microsoft.com/office/drawing/2014/main" val="1212233292"/>
                    </a:ext>
                  </a:extLst>
                </a:gridCol>
                <a:gridCol w="537483">
                  <a:extLst>
                    <a:ext uri="{9D8B030D-6E8A-4147-A177-3AD203B41FA5}">
                      <a16:colId xmlns:a16="http://schemas.microsoft.com/office/drawing/2014/main" val="772077246"/>
                    </a:ext>
                  </a:extLst>
                </a:gridCol>
              </a:tblGrid>
              <a:tr h="257863">
                <a:tc>
                  <a:txBody>
                    <a:bodyPr/>
                    <a:lstStyle/>
                    <a:p>
                      <a:pPr algn="ctr"/>
                      <a:r>
                        <a:rPr lang="de-DE" sz="700" b="1" dirty="0">
                          <a:solidFill>
                            <a:schemeClr val="bg1"/>
                          </a:solidFill>
                        </a:rPr>
                        <a:t>Party</a:t>
                      </a:r>
                      <a:endParaRPr lang="en-US" sz="700" b="1" dirty="0">
                        <a:solidFill>
                          <a:schemeClr val="bg1"/>
                        </a:solidFill>
                      </a:endParaRP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00" b="1" dirty="0">
                          <a:solidFill>
                            <a:schemeClr val="bg1"/>
                          </a:solidFill>
                        </a:rPr>
                        <a:t>SPD</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CDU</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Greens</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FDP</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AfD</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Left</a:t>
                      </a:r>
                      <a:endParaRPr lang="en-US" sz="700" b="1" dirty="0">
                        <a:solidFill>
                          <a:schemeClr val="bg1"/>
                        </a:solidFill>
                      </a:endParaRPr>
                    </a:p>
                  </a:txBody>
                  <a:tcPr>
                    <a:solidFill>
                      <a:srgbClr val="C00000"/>
                    </a:solidFill>
                  </a:tcPr>
                </a:tc>
                <a:extLst>
                  <a:ext uri="{0D108BD9-81ED-4DB2-BD59-A6C34878D82A}">
                    <a16:rowId xmlns:a16="http://schemas.microsoft.com/office/drawing/2014/main" val="3999712493"/>
                  </a:ext>
                </a:extLst>
              </a:tr>
              <a:tr h="257863">
                <a:tc>
                  <a:txBody>
                    <a:bodyPr/>
                    <a:lstStyle/>
                    <a:p>
                      <a:r>
                        <a:rPr lang="de-DE" sz="600" b="1" dirty="0">
                          <a:solidFill>
                            <a:schemeClr val="bg1"/>
                          </a:solidFill>
                        </a:rPr>
                        <a:t>Median Distance</a:t>
                      </a:r>
                      <a:endParaRPr lang="en-US" sz="600" b="1" dirty="0">
                        <a:solidFill>
                          <a:schemeClr val="bg1"/>
                        </a:solidFill>
                      </a:endParaRPr>
                    </a:p>
                  </a:txBody>
                  <a:tcPr>
                    <a:solidFill>
                      <a:srgbClr val="002060"/>
                    </a:solidFill>
                  </a:tcPr>
                </a:tc>
                <a:tc>
                  <a:txBody>
                    <a:bodyPr/>
                    <a:lstStyle/>
                    <a:p>
                      <a:pPr algn="ctr"/>
                      <a:r>
                        <a:rPr lang="de-DE" sz="600" dirty="0"/>
                        <a:t>196.60</a:t>
                      </a:r>
                      <a:endParaRPr lang="en-US" sz="600" dirty="0"/>
                    </a:p>
                  </a:txBody>
                  <a:tcPr>
                    <a:solidFill>
                      <a:schemeClr val="bg1"/>
                    </a:solidFill>
                  </a:tcPr>
                </a:tc>
                <a:tc>
                  <a:txBody>
                    <a:bodyPr/>
                    <a:lstStyle/>
                    <a:p>
                      <a:pPr algn="ctr"/>
                      <a:r>
                        <a:rPr lang="de-DE" sz="600" dirty="0"/>
                        <a:t>202.20</a:t>
                      </a:r>
                      <a:endParaRPr lang="en-US" sz="600" dirty="0"/>
                    </a:p>
                  </a:txBody>
                  <a:tcPr>
                    <a:solidFill>
                      <a:schemeClr val="bg1"/>
                    </a:solidFill>
                  </a:tcPr>
                </a:tc>
                <a:tc>
                  <a:txBody>
                    <a:bodyPr/>
                    <a:lstStyle/>
                    <a:p>
                      <a:pPr algn="ctr"/>
                      <a:r>
                        <a:rPr lang="de-DE" sz="600" dirty="0"/>
                        <a:t>233.52</a:t>
                      </a:r>
                      <a:endParaRPr lang="en-US" sz="600" dirty="0"/>
                    </a:p>
                  </a:txBody>
                  <a:tcPr>
                    <a:solidFill>
                      <a:schemeClr val="bg1"/>
                    </a:solidFill>
                  </a:tcPr>
                </a:tc>
                <a:tc>
                  <a:txBody>
                    <a:bodyPr/>
                    <a:lstStyle/>
                    <a:p>
                      <a:pPr algn="ctr"/>
                      <a:r>
                        <a:rPr lang="de-DE" sz="600" dirty="0"/>
                        <a:t>222.94</a:t>
                      </a:r>
                      <a:endParaRPr lang="en-US" sz="600" dirty="0"/>
                    </a:p>
                  </a:txBody>
                  <a:tcPr>
                    <a:solidFill>
                      <a:schemeClr val="bg1"/>
                    </a:solidFill>
                  </a:tcPr>
                </a:tc>
                <a:tc>
                  <a:txBody>
                    <a:bodyPr/>
                    <a:lstStyle/>
                    <a:p>
                      <a:pPr algn="ctr"/>
                      <a:r>
                        <a:rPr lang="de-DE" sz="600" dirty="0"/>
                        <a:t>145.30</a:t>
                      </a:r>
                      <a:endParaRPr lang="en-US" sz="600" dirty="0"/>
                    </a:p>
                  </a:txBody>
                  <a:tcPr>
                    <a:solidFill>
                      <a:srgbClr val="FFC000"/>
                    </a:solidFill>
                  </a:tcPr>
                </a:tc>
                <a:tc>
                  <a:txBody>
                    <a:bodyPr/>
                    <a:lstStyle/>
                    <a:p>
                      <a:pPr algn="ctr"/>
                      <a:r>
                        <a:rPr lang="de-DE" sz="600" dirty="0"/>
                        <a:t>257.82</a:t>
                      </a:r>
                      <a:endParaRPr lang="en-US" sz="600" dirty="0"/>
                    </a:p>
                  </a:txBody>
                  <a:tcPr>
                    <a:solidFill>
                      <a:srgbClr val="92D050"/>
                    </a:solidFill>
                  </a:tcPr>
                </a:tc>
                <a:extLst>
                  <a:ext uri="{0D108BD9-81ED-4DB2-BD59-A6C34878D82A}">
                    <a16:rowId xmlns:a16="http://schemas.microsoft.com/office/drawing/2014/main" val="3954174521"/>
                  </a:ext>
                </a:extLst>
              </a:tr>
              <a:tr h="257863">
                <a:tc>
                  <a:txBody>
                    <a:bodyPr/>
                    <a:lstStyle/>
                    <a:p>
                      <a:r>
                        <a:rPr lang="de-DE" sz="600" b="1" dirty="0">
                          <a:solidFill>
                            <a:schemeClr val="bg1"/>
                          </a:solidFill>
                        </a:rPr>
                        <a:t>Mean Distance</a:t>
                      </a:r>
                      <a:endParaRPr lang="en-US" sz="600" b="1" dirty="0">
                        <a:solidFill>
                          <a:schemeClr val="bg1"/>
                        </a:solidFill>
                      </a:endParaRPr>
                    </a:p>
                  </a:txBody>
                  <a:tcPr>
                    <a:solidFill>
                      <a:srgbClr val="002060"/>
                    </a:solidFill>
                  </a:tcPr>
                </a:tc>
                <a:tc>
                  <a:txBody>
                    <a:bodyPr/>
                    <a:lstStyle/>
                    <a:p>
                      <a:pPr algn="ctr"/>
                      <a:r>
                        <a:rPr lang="de-DE" sz="600" dirty="0"/>
                        <a:t>219.40</a:t>
                      </a:r>
                      <a:endParaRPr lang="en-US" sz="600" dirty="0"/>
                    </a:p>
                  </a:txBody>
                  <a:tcPr>
                    <a:solidFill>
                      <a:schemeClr val="bg1"/>
                    </a:solidFill>
                  </a:tcPr>
                </a:tc>
                <a:tc>
                  <a:txBody>
                    <a:bodyPr/>
                    <a:lstStyle/>
                    <a:p>
                      <a:pPr algn="ctr"/>
                      <a:r>
                        <a:rPr lang="de-DE" sz="600" dirty="0"/>
                        <a:t>209.23</a:t>
                      </a:r>
                      <a:endParaRPr lang="en-US" sz="600" dirty="0"/>
                    </a:p>
                  </a:txBody>
                  <a:tcPr>
                    <a:solidFill>
                      <a:schemeClr val="bg1"/>
                    </a:solidFill>
                  </a:tcPr>
                </a:tc>
                <a:tc>
                  <a:txBody>
                    <a:bodyPr/>
                    <a:lstStyle/>
                    <a:p>
                      <a:pPr algn="ctr"/>
                      <a:r>
                        <a:rPr lang="de-DE" sz="600" dirty="0"/>
                        <a:t>270.75</a:t>
                      </a:r>
                      <a:endParaRPr lang="en-US" sz="600" dirty="0"/>
                    </a:p>
                  </a:txBody>
                  <a:tcPr>
                    <a:solidFill>
                      <a:schemeClr val="bg1"/>
                    </a:solidFill>
                  </a:tcPr>
                </a:tc>
                <a:tc>
                  <a:txBody>
                    <a:bodyPr/>
                    <a:lstStyle/>
                    <a:p>
                      <a:pPr algn="ctr"/>
                      <a:r>
                        <a:rPr lang="de-DE" sz="600" dirty="0"/>
                        <a:t>242.75</a:t>
                      </a:r>
                      <a:endParaRPr lang="en-US" sz="600" dirty="0"/>
                    </a:p>
                  </a:txBody>
                  <a:tcPr>
                    <a:solidFill>
                      <a:schemeClr val="bg1"/>
                    </a:solidFill>
                  </a:tcPr>
                </a:tc>
                <a:tc>
                  <a:txBody>
                    <a:bodyPr/>
                    <a:lstStyle/>
                    <a:p>
                      <a:pPr algn="ctr"/>
                      <a:r>
                        <a:rPr lang="de-DE" sz="600" dirty="0"/>
                        <a:t>176.66</a:t>
                      </a:r>
                      <a:endParaRPr lang="en-US" sz="600" dirty="0"/>
                    </a:p>
                  </a:txBody>
                  <a:tcPr>
                    <a:solidFill>
                      <a:srgbClr val="FFC000"/>
                    </a:solidFill>
                  </a:tcPr>
                </a:tc>
                <a:tc>
                  <a:txBody>
                    <a:bodyPr/>
                    <a:lstStyle/>
                    <a:p>
                      <a:pPr algn="ctr"/>
                      <a:r>
                        <a:rPr lang="de-DE" sz="600" dirty="0"/>
                        <a:t>281.75</a:t>
                      </a:r>
                      <a:endParaRPr lang="en-US" sz="600" dirty="0"/>
                    </a:p>
                  </a:txBody>
                  <a:tcPr>
                    <a:solidFill>
                      <a:srgbClr val="92D050"/>
                    </a:solidFill>
                  </a:tcPr>
                </a:tc>
                <a:extLst>
                  <a:ext uri="{0D108BD9-81ED-4DB2-BD59-A6C34878D82A}">
                    <a16:rowId xmlns:a16="http://schemas.microsoft.com/office/drawing/2014/main" val="47881901"/>
                  </a:ext>
                </a:extLst>
              </a:tr>
              <a:tr h="257863">
                <a:tc>
                  <a:txBody>
                    <a:bodyPr/>
                    <a:lstStyle/>
                    <a:p>
                      <a:r>
                        <a:rPr lang="de-DE" sz="600" b="1" dirty="0">
                          <a:solidFill>
                            <a:schemeClr val="bg1"/>
                          </a:solidFill>
                        </a:rPr>
                        <a:t>IQR Distance</a:t>
                      </a:r>
                      <a:endParaRPr lang="en-US" sz="600" b="1" dirty="0">
                        <a:solidFill>
                          <a:schemeClr val="bg1"/>
                        </a:solidFill>
                      </a:endParaRPr>
                    </a:p>
                  </a:txBody>
                  <a:tcPr>
                    <a:solidFill>
                      <a:srgbClr val="002060"/>
                    </a:solidFill>
                  </a:tcPr>
                </a:tc>
                <a:tc>
                  <a:txBody>
                    <a:bodyPr/>
                    <a:lstStyle/>
                    <a:p>
                      <a:pPr algn="ctr"/>
                      <a:r>
                        <a:rPr lang="de-DE" sz="600" dirty="0"/>
                        <a:t>137.10</a:t>
                      </a:r>
                      <a:endParaRPr lang="en-US" sz="600" dirty="0"/>
                    </a:p>
                  </a:txBody>
                  <a:tcPr>
                    <a:solidFill>
                      <a:schemeClr val="bg1"/>
                    </a:solidFill>
                  </a:tcPr>
                </a:tc>
                <a:tc>
                  <a:txBody>
                    <a:bodyPr/>
                    <a:lstStyle/>
                    <a:p>
                      <a:pPr algn="ctr"/>
                      <a:r>
                        <a:rPr lang="de-DE" sz="600" dirty="0"/>
                        <a:t>166.89</a:t>
                      </a:r>
                      <a:endParaRPr lang="en-US" sz="600" dirty="0"/>
                    </a:p>
                  </a:txBody>
                  <a:tcPr>
                    <a:solidFill>
                      <a:schemeClr val="bg1"/>
                    </a:solidFill>
                  </a:tcPr>
                </a:tc>
                <a:tc>
                  <a:txBody>
                    <a:bodyPr/>
                    <a:lstStyle/>
                    <a:p>
                      <a:pPr algn="ctr"/>
                      <a:r>
                        <a:rPr lang="de-DE" sz="600" dirty="0"/>
                        <a:t>137.10</a:t>
                      </a:r>
                      <a:endParaRPr lang="en-US" sz="600" dirty="0"/>
                    </a:p>
                  </a:txBody>
                  <a:tcPr>
                    <a:solidFill>
                      <a:schemeClr val="bg1"/>
                    </a:solidFill>
                  </a:tcPr>
                </a:tc>
                <a:tc>
                  <a:txBody>
                    <a:bodyPr/>
                    <a:lstStyle/>
                    <a:p>
                      <a:pPr algn="ctr"/>
                      <a:r>
                        <a:rPr lang="de-DE" sz="600" dirty="0"/>
                        <a:t>124.05</a:t>
                      </a:r>
                      <a:endParaRPr lang="en-US" sz="600" dirty="0"/>
                    </a:p>
                  </a:txBody>
                  <a:tcPr>
                    <a:solidFill>
                      <a:srgbClr val="FFC000"/>
                    </a:solidFill>
                  </a:tcPr>
                </a:tc>
                <a:tc>
                  <a:txBody>
                    <a:bodyPr/>
                    <a:lstStyle/>
                    <a:p>
                      <a:pPr algn="ctr"/>
                      <a:r>
                        <a:rPr lang="de-DE" sz="600" dirty="0"/>
                        <a:t>167.02</a:t>
                      </a:r>
                      <a:endParaRPr lang="en-US" sz="600" dirty="0"/>
                    </a:p>
                  </a:txBody>
                  <a:tcPr>
                    <a:solidFill>
                      <a:schemeClr val="bg1"/>
                    </a:solidFill>
                  </a:tcPr>
                </a:tc>
                <a:tc>
                  <a:txBody>
                    <a:bodyPr/>
                    <a:lstStyle/>
                    <a:p>
                      <a:pPr algn="ctr"/>
                      <a:r>
                        <a:rPr lang="de-DE" sz="600" dirty="0"/>
                        <a:t>180.06</a:t>
                      </a:r>
                      <a:endParaRPr lang="en-US" sz="600" dirty="0"/>
                    </a:p>
                  </a:txBody>
                  <a:tcPr>
                    <a:solidFill>
                      <a:srgbClr val="92D050"/>
                    </a:solidFill>
                  </a:tcPr>
                </a:tc>
                <a:extLst>
                  <a:ext uri="{0D108BD9-81ED-4DB2-BD59-A6C34878D82A}">
                    <a16:rowId xmlns:a16="http://schemas.microsoft.com/office/drawing/2014/main" val="3632527946"/>
                  </a:ext>
                </a:extLst>
              </a:tr>
            </a:tbl>
          </a:graphicData>
        </a:graphic>
      </p:graphicFrame>
      <p:sp>
        <p:nvSpPr>
          <p:cNvPr id="31" name="TextBox 30">
            <a:extLst>
              <a:ext uri="{FF2B5EF4-FFF2-40B4-BE49-F238E27FC236}">
                <a16:creationId xmlns:a16="http://schemas.microsoft.com/office/drawing/2014/main" id="{83EB3E23-EC3A-437B-9CE4-6368C866AB8F}"/>
              </a:ext>
            </a:extLst>
          </p:cNvPr>
          <p:cNvSpPr txBox="1"/>
          <p:nvPr/>
        </p:nvSpPr>
        <p:spPr>
          <a:xfrm>
            <a:off x="8464516" y="3298811"/>
            <a:ext cx="3349689" cy="307777"/>
          </a:xfrm>
          <a:prstGeom prst="rect">
            <a:avLst/>
          </a:prstGeom>
          <a:noFill/>
        </p:spPr>
        <p:txBody>
          <a:bodyPr wrap="square">
            <a:spAutoFit/>
          </a:bodyPr>
          <a:lstStyle/>
          <a:p>
            <a:pPr algn="ctr"/>
            <a:r>
              <a:rPr lang="de-DE" sz="1400" b="1" dirty="0"/>
              <a:t>Lexical Diversity</a:t>
            </a:r>
            <a:endParaRPr lang="en-US" sz="1400" dirty="0"/>
          </a:p>
        </p:txBody>
      </p:sp>
      <p:graphicFrame>
        <p:nvGraphicFramePr>
          <p:cNvPr id="21" name="Table 30">
            <a:extLst>
              <a:ext uri="{FF2B5EF4-FFF2-40B4-BE49-F238E27FC236}">
                <a16:creationId xmlns:a16="http://schemas.microsoft.com/office/drawing/2014/main" id="{5386B97A-4D99-42AD-A004-26C08E5A1066}"/>
              </a:ext>
            </a:extLst>
          </p:cNvPr>
          <p:cNvGraphicFramePr>
            <a:graphicFrameLocks noGrp="1"/>
          </p:cNvGraphicFramePr>
          <p:nvPr>
            <p:extLst>
              <p:ext uri="{D42A27DB-BD31-4B8C-83A1-F6EECF244321}">
                <p14:modId xmlns:p14="http://schemas.microsoft.com/office/powerpoint/2010/main" val="2237237905"/>
              </p:ext>
            </p:extLst>
          </p:nvPr>
        </p:nvGraphicFramePr>
        <p:xfrm>
          <a:off x="8258169" y="3633381"/>
          <a:ext cx="3762381" cy="1031452"/>
        </p:xfrm>
        <a:graphic>
          <a:graphicData uri="http://schemas.openxmlformats.org/drawingml/2006/table">
            <a:tbl>
              <a:tblPr firstRow="1" bandRow="1"/>
              <a:tblGrid>
                <a:gridCol w="537483">
                  <a:extLst>
                    <a:ext uri="{9D8B030D-6E8A-4147-A177-3AD203B41FA5}">
                      <a16:colId xmlns:a16="http://schemas.microsoft.com/office/drawing/2014/main" val="1841847660"/>
                    </a:ext>
                  </a:extLst>
                </a:gridCol>
                <a:gridCol w="537483">
                  <a:extLst>
                    <a:ext uri="{9D8B030D-6E8A-4147-A177-3AD203B41FA5}">
                      <a16:colId xmlns:a16="http://schemas.microsoft.com/office/drawing/2014/main" val="2708698447"/>
                    </a:ext>
                  </a:extLst>
                </a:gridCol>
                <a:gridCol w="537483">
                  <a:extLst>
                    <a:ext uri="{9D8B030D-6E8A-4147-A177-3AD203B41FA5}">
                      <a16:colId xmlns:a16="http://schemas.microsoft.com/office/drawing/2014/main" val="4260458389"/>
                    </a:ext>
                  </a:extLst>
                </a:gridCol>
                <a:gridCol w="537483">
                  <a:extLst>
                    <a:ext uri="{9D8B030D-6E8A-4147-A177-3AD203B41FA5}">
                      <a16:colId xmlns:a16="http://schemas.microsoft.com/office/drawing/2014/main" val="2324810478"/>
                    </a:ext>
                  </a:extLst>
                </a:gridCol>
                <a:gridCol w="537483">
                  <a:extLst>
                    <a:ext uri="{9D8B030D-6E8A-4147-A177-3AD203B41FA5}">
                      <a16:colId xmlns:a16="http://schemas.microsoft.com/office/drawing/2014/main" val="4290158851"/>
                    </a:ext>
                  </a:extLst>
                </a:gridCol>
                <a:gridCol w="537483">
                  <a:extLst>
                    <a:ext uri="{9D8B030D-6E8A-4147-A177-3AD203B41FA5}">
                      <a16:colId xmlns:a16="http://schemas.microsoft.com/office/drawing/2014/main" val="1212233292"/>
                    </a:ext>
                  </a:extLst>
                </a:gridCol>
                <a:gridCol w="537483">
                  <a:extLst>
                    <a:ext uri="{9D8B030D-6E8A-4147-A177-3AD203B41FA5}">
                      <a16:colId xmlns:a16="http://schemas.microsoft.com/office/drawing/2014/main" val="772077246"/>
                    </a:ext>
                  </a:extLst>
                </a:gridCol>
              </a:tblGrid>
              <a:tr h="257863">
                <a:tc>
                  <a:txBody>
                    <a:bodyPr/>
                    <a:lstStyle/>
                    <a:p>
                      <a:pPr algn="ctr"/>
                      <a:r>
                        <a:rPr lang="de-DE" sz="700" b="1" dirty="0">
                          <a:solidFill>
                            <a:schemeClr val="bg1"/>
                          </a:solidFill>
                        </a:rPr>
                        <a:t>Party</a:t>
                      </a:r>
                      <a:endParaRPr lang="en-US" sz="700" b="1" dirty="0">
                        <a:solidFill>
                          <a:schemeClr val="bg1"/>
                        </a:solidFill>
                      </a:endParaRPr>
                    </a:p>
                  </a:txBody>
                  <a:tcPr>
                    <a:solidFill>
                      <a:srgbClr val="C00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700" b="1" dirty="0">
                          <a:solidFill>
                            <a:schemeClr val="bg1"/>
                          </a:solidFill>
                        </a:rPr>
                        <a:t>SPD</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CDU</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Greens</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FDP</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AfD</a:t>
                      </a:r>
                      <a:endParaRPr lang="en-US" sz="700" b="1" dirty="0">
                        <a:solidFill>
                          <a:schemeClr val="bg1"/>
                        </a:solidFill>
                      </a:endParaRPr>
                    </a:p>
                  </a:txBody>
                  <a:tcPr>
                    <a:solidFill>
                      <a:srgbClr val="C00000"/>
                    </a:solidFill>
                  </a:tcPr>
                </a:tc>
                <a:tc>
                  <a:txBody>
                    <a:bodyPr/>
                    <a:lstStyle/>
                    <a:p>
                      <a:pPr algn="ctr"/>
                      <a:r>
                        <a:rPr lang="de-DE" sz="700" b="1" dirty="0">
                          <a:solidFill>
                            <a:schemeClr val="bg1"/>
                          </a:solidFill>
                        </a:rPr>
                        <a:t>Left</a:t>
                      </a:r>
                      <a:endParaRPr lang="en-US" sz="700" b="1" dirty="0">
                        <a:solidFill>
                          <a:schemeClr val="bg1"/>
                        </a:solidFill>
                      </a:endParaRPr>
                    </a:p>
                  </a:txBody>
                  <a:tcPr>
                    <a:solidFill>
                      <a:srgbClr val="C00000"/>
                    </a:solidFill>
                  </a:tcPr>
                </a:tc>
                <a:extLst>
                  <a:ext uri="{0D108BD9-81ED-4DB2-BD59-A6C34878D82A}">
                    <a16:rowId xmlns:a16="http://schemas.microsoft.com/office/drawing/2014/main" val="3999712493"/>
                  </a:ext>
                </a:extLst>
              </a:tr>
              <a:tr h="257863">
                <a:tc>
                  <a:txBody>
                    <a:bodyPr/>
                    <a:lstStyle/>
                    <a:p>
                      <a:r>
                        <a:rPr lang="de-DE" sz="600" b="1" dirty="0">
                          <a:solidFill>
                            <a:schemeClr val="bg1"/>
                          </a:solidFill>
                        </a:rPr>
                        <a:t>PP 2017</a:t>
                      </a:r>
                      <a:endParaRPr lang="en-US" sz="600" b="1" dirty="0">
                        <a:solidFill>
                          <a:schemeClr val="bg1"/>
                        </a:solidFill>
                      </a:endParaRPr>
                    </a:p>
                  </a:txBody>
                  <a:tcPr>
                    <a:solidFill>
                      <a:srgbClr val="002060"/>
                    </a:solidFill>
                  </a:tcPr>
                </a:tc>
                <a:tc>
                  <a:txBody>
                    <a:bodyPr/>
                    <a:lstStyle/>
                    <a:p>
                      <a:r>
                        <a:rPr lang="de-DE" sz="600" dirty="0"/>
                        <a:t>0.4622</a:t>
                      </a:r>
                      <a:endParaRPr lang="en-US" sz="600" dirty="0"/>
                    </a:p>
                  </a:txBody>
                  <a:tcPr/>
                </a:tc>
                <a:tc>
                  <a:txBody>
                    <a:bodyPr/>
                    <a:lstStyle/>
                    <a:p>
                      <a:r>
                        <a:rPr lang="de-DE" sz="600" dirty="0"/>
                        <a:t>0.4392</a:t>
                      </a:r>
                      <a:endParaRPr lang="en-US" sz="600" dirty="0"/>
                    </a:p>
                  </a:txBody>
                  <a:tcPr/>
                </a:tc>
                <a:tc>
                  <a:txBody>
                    <a:bodyPr/>
                    <a:lstStyle/>
                    <a:p>
                      <a:r>
                        <a:rPr lang="de-DE" sz="600" dirty="0"/>
                        <a:t>0.3959</a:t>
                      </a:r>
                      <a:endParaRPr lang="en-US" sz="600" dirty="0"/>
                    </a:p>
                  </a:txBody>
                  <a:tcPr>
                    <a:solidFill>
                      <a:srgbClr val="FFC000"/>
                    </a:solidFill>
                  </a:tcPr>
                </a:tc>
                <a:tc>
                  <a:txBody>
                    <a:bodyPr/>
                    <a:lstStyle/>
                    <a:p>
                      <a:r>
                        <a:rPr lang="de-DE" sz="600" dirty="0"/>
                        <a:t>0.4728</a:t>
                      </a:r>
                      <a:endParaRPr lang="en-US" sz="600" dirty="0"/>
                    </a:p>
                  </a:txBody>
                  <a:tcPr/>
                </a:tc>
                <a:tc>
                  <a:txBody>
                    <a:bodyPr/>
                    <a:lstStyle/>
                    <a:p>
                      <a:r>
                        <a:rPr lang="de-DE" sz="600" dirty="0"/>
                        <a:t>0.6152</a:t>
                      </a:r>
                      <a:endParaRPr lang="en-US" sz="600" dirty="0"/>
                    </a:p>
                  </a:txBody>
                  <a:tcPr>
                    <a:solidFill>
                      <a:srgbClr val="92D050"/>
                    </a:solidFill>
                  </a:tcPr>
                </a:tc>
                <a:tc>
                  <a:txBody>
                    <a:bodyPr/>
                    <a:lstStyle/>
                    <a:p>
                      <a:r>
                        <a:rPr lang="de-DE" sz="600" dirty="0"/>
                        <a:t>0.5036</a:t>
                      </a:r>
                      <a:endParaRPr lang="en-US" sz="600" dirty="0"/>
                    </a:p>
                  </a:txBody>
                  <a:tcPr/>
                </a:tc>
                <a:extLst>
                  <a:ext uri="{0D108BD9-81ED-4DB2-BD59-A6C34878D82A}">
                    <a16:rowId xmlns:a16="http://schemas.microsoft.com/office/drawing/2014/main" val="3954174521"/>
                  </a:ext>
                </a:extLst>
              </a:tr>
              <a:tr h="257863">
                <a:tc>
                  <a:txBody>
                    <a:bodyPr/>
                    <a:lstStyle/>
                    <a:p>
                      <a:r>
                        <a:rPr lang="de-DE" sz="600" b="1" dirty="0">
                          <a:solidFill>
                            <a:schemeClr val="bg1"/>
                          </a:solidFill>
                        </a:rPr>
                        <a:t>PP 2021</a:t>
                      </a:r>
                      <a:endParaRPr lang="en-US" sz="600" b="1" dirty="0">
                        <a:solidFill>
                          <a:schemeClr val="bg1"/>
                        </a:solidFill>
                      </a:endParaRPr>
                    </a:p>
                  </a:txBody>
                  <a:tcPr>
                    <a:solidFill>
                      <a:srgbClr val="002060"/>
                    </a:solidFill>
                  </a:tcPr>
                </a:tc>
                <a:tc>
                  <a:txBody>
                    <a:bodyPr/>
                    <a:lstStyle/>
                    <a:p>
                      <a:r>
                        <a:rPr lang="de-DE" sz="600" dirty="0"/>
                        <a:t>0.4905</a:t>
                      </a:r>
                      <a:endParaRPr lang="en-US" sz="600" dirty="0"/>
                    </a:p>
                  </a:txBody>
                  <a:tcPr/>
                </a:tc>
                <a:tc>
                  <a:txBody>
                    <a:bodyPr/>
                    <a:lstStyle/>
                    <a:p>
                      <a:r>
                        <a:rPr lang="de-DE" sz="600" dirty="0"/>
                        <a:t>0.3969</a:t>
                      </a:r>
                      <a:endParaRPr lang="en-US" sz="600" dirty="0"/>
                    </a:p>
                  </a:txBody>
                  <a:tcPr>
                    <a:solidFill>
                      <a:srgbClr val="FFC000"/>
                    </a:solidFill>
                  </a:tcPr>
                </a:tc>
                <a:tc>
                  <a:txBody>
                    <a:bodyPr/>
                    <a:lstStyle/>
                    <a:p>
                      <a:r>
                        <a:rPr lang="de-DE" sz="600" dirty="0"/>
                        <a:t>0.4087</a:t>
                      </a:r>
                      <a:endParaRPr lang="en-US" sz="600" dirty="0"/>
                    </a:p>
                  </a:txBody>
                  <a:tcPr/>
                </a:tc>
                <a:tc>
                  <a:txBody>
                    <a:bodyPr/>
                    <a:lstStyle/>
                    <a:p>
                      <a:r>
                        <a:rPr lang="de-DE" sz="600" dirty="0"/>
                        <a:t>0.4960</a:t>
                      </a:r>
                      <a:endParaRPr lang="en-US" sz="600" dirty="0"/>
                    </a:p>
                  </a:txBody>
                  <a:tcPr/>
                </a:tc>
                <a:tc>
                  <a:txBody>
                    <a:bodyPr/>
                    <a:lstStyle/>
                    <a:p>
                      <a:r>
                        <a:rPr lang="de-DE" sz="600" dirty="0"/>
                        <a:t>0.6035</a:t>
                      </a:r>
                      <a:endParaRPr lang="en-US" sz="600" dirty="0"/>
                    </a:p>
                  </a:txBody>
                  <a:tcPr>
                    <a:solidFill>
                      <a:srgbClr val="92D050"/>
                    </a:solidFill>
                  </a:tcPr>
                </a:tc>
                <a:tc>
                  <a:txBody>
                    <a:bodyPr/>
                    <a:lstStyle/>
                    <a:p>
                      <a:r>
                        <a:rPr lang="de-DE" sz="600" dirty="0"/>
                        <a:t>0.4686</a:t>
                      </a:r>
                      <a:endParaRPr lang="en-US" sz="600" dirty="0"/>
                    </a:p>
                  </a:txBody>
                  <a:tcPr/>
                </a:tc>
                <a:extLst>
                  <a:ext uri="{0D108BD9-81ED-4DB2-BD59-A6C34878D82A}">
                    <a16:rowId xmlns:a16="http://schemas.microsoft.com/office/drawing/2014/main" val="47881901"/>
                  </a:ext>
                </a:extLst>
              </a:tr>
              <a:tr h="257863">
                <a:tc>
                  <a:txBody>
                    <a:bodyPr/>
                    <a:lstStyle/>
                    <a:p>
                      <a:r>
                        <a:rPr lang="de-DE" sz="600" b="1" dirty="0">
                          <a:solidFill>
                            <a:schemeClr val="bg1"/>
                          </a:solidFill>
                        </a:rPr>
                        <a:t>T 2021</a:t>
                      </a:r>
                      <a:endParaRPr lang="en-US" sz="600" b="1" dirty="0">
                        <a:solidFill>
                          <a:schemeClr val="bg1"/>
                        </a:solidFill>
                      </a:endParaRPr>
                    </a:p>
                  </a:txBody>
                  <a:tcPr>
                    <a:solidFill>
                      <a:srgbClr val="002060"/>
                    </a:solidFill>
                  </a:tcPr>
                </a:tc>
                <a:tc>
                  <a:txBody>
                    <a:bodyPr/>
                    <a:lstStyle/>
                    <a:p>
                      <a:r>
                        <a:rPr lang="de-DE" sz="600" dirty="0"/>
                        <a:t>0.1279</a:t>
                      </a:r>
                      <a:endParaRPr lang="en-US" sz="600" dirty="0"/>
                    </a:p>
                  </a:txBody>
                  <a:tcPr/>
                </a:tc>
                <a:tc>
                  <a:txBody>
                    <a:bodyPr/>
                    <a:lstStyle/>
                    <a:p>
                      <a:r>
                        <a:rPr lang="de-DE" sz="600" dirty="0"/>
                        <a:t>0.1200</a:t>
                      </a:r>
                      <a:endParaRPr lang="en-US" sz="600" dirty="0"/>
                    </a:p>
                  </a:txBody>
                  <a:tcPr/>
                </a:tc>
                <a:tc>
                  <a:txBody>
                    <a:bodyPr/>
                    <a:lstStyle/>
                    <a:p>
                      <a:r>
                        <a:rPr lang="de-DE" sz="600" dirty="0"/>
                        <a:t>0.1047</a:t>
                      </a:r>
                      <a:endParaRPr lang="en-US" sz="600" dirty="0"/>
                    </a:p>
                  </a:txBody>
                  <a:tcPr>
                    <a:solidFill>
                      <a:srgbClr val="FFC000"/>
                    </a:solidFill>
                  </a:tcPr>
                </a:tc>
                <a:tc>
                  <a:txBody>
                    <a:bodyPr/>
                    <a:lstStyle/>
                    <a:p>
                      <a:r>
                        <a:rPr lang="de-DE" sz="600" dirty="0"/>
                        <a:t>0.1181</a:t>
                      </a:r>
                      <a:endParaRPr lang="en-US" sz="600" dirty="0"/>
                    </a:p>
                  </a:txBody>
                  <a:tcPr/>
                </a:tc>
                <a:tc>
                  <a:txBody>
                    <a:bodyPr/>
                    <a:lstStyle/>
                    <a:p>
                      <a:r>
                        <a:rPr lang="de-DE" sz="600" dirty="0"/>
                        <a:t>0.1619</a:t>
                      </a:r>
                      <a:endParaRPr lang="en-US" sz="600" dirty="0"/>
                    </a:p>
                  </a:txBody>
                  <a:tcPr>
                    <a:solidFill>
                      <a:srgbClr val="92D050"/>
                    </a:solidFill>
                  </a:tcPr>
                </a:tc>
                <a:tc>
                  <a:txBody>
                    <a:bodyPr/>
                    <a:lstStyle/>
                    <a:p>
                      <a:r>
                        <a:rPr lang="de-DE" sz="600" dirty="0"/>
                        <a:t>0.1222</a:t>
                      </a:r>
                      <a:endParaRPr lang="en-US" sz="600" dirty="0"/>
                    </a:p>
                  </a:txBody>
                  <a:tcPr/>
                </a:tc>
                <a:extLst>
                  <a:ext uri="{0D108BD9-81ED-4DB2-BD59-A6C34878D82A}">
                    <a16:rowId xmlns:a16="http://schemas.microsoft.com/office/drawing/2014/main" val="3632527946"/>
                  </a:ext>
                </a:extLst>
              </a:tr>
            </a:tbl>
          </a:graphicData>
        </a:graphic>
      </p:graphicFrame>
      <p:graphicFrame>
        <p:nvGraphicFramePr>
          <p:cNvPr id="23" name="Table 22">
            <a:extLst>
              <a:ext uri="{FF2B5EF4-FFF2-40B4-BE49-F238E27FC236}">
                <a16:creationId xmlns:a16="http://schemas.microsoft.com/office/drawing/2014/main" id="{DA3C9B7B-6F40-4A40-B04D-4BBE9C9C1E4A}"/>
              </a:ext>
            </a:extLst>
          </p:cNvPr>
          <p:cNvGraphicFramePr>
            <a:graphicFrameLocks noGrp="1"/>
          </p:cNvGraphicFramePr>
          <p:nvPr>
            <p:extLst>
              <p:ext uri="{D42A27DB-BD31-4B8C-83A1-F6EECF244321}">
                <p14:modId xmlns:p14="http://schemas.microsoft.com/office/powerpoint/2010/main" val="2959028241"/>
              </p:ext>
            </p:extLst>
          </p:nvPr>
        </p:nvGraphicFramePr>
        <p:xfrm>
          <a:off x="10643796" y="136525"/>
          <a:ext cx="1420008" cy="139029"/>
        </p:xfrm>
        <a:graphic>
          <a:graphicData uri="http://schemas.openxmlformats.org/drawingml/2006/table">
            <a:tbl>
              <a:tblPr firstRow="1" firstCol="1" bandRow="1"/>
              <a:tblGrid>
                <a:gridCol w="710004">
                  <a:extLst>
                    <a:ext uri="{9D8B030D-6E8A-4147-A177-3AD203B41FA5}">
                      <a16:colId xmlns:a16="http://schemas.microsoft.com/office/drawing/2014/main" val="2886335363"/>
                    </a:ext>
                  </a:extLst>
                </a:gridCol>
                <a:gridCol w="710004">
                  <a:extLst>
                    <a:ext uri="{9D8B030D-6E8A-4147-A177-3AD203B41FA5}">
                      <a16:colId xmlns:a16="http://schemas.microsoft.com/office/drawing/2014/main" val="536546842"/>
                    </a:ext>
                  </a:extLst>
                </a:gridCol>
              </a:tblGrid>
              <a:tr h="139029">
                <a:tc>
                  <a:txBody>
                    <a:bodyPr/>
                    <a:lstStyle/>
                    <a:p>
                      <a:pPr algn="ctr"/>
                      <a:r>
                        <a:rPr lang="en-US" sz="600" dirty="0">
                          <a:effectLst/>
                        </a:rPr>
                        <a:t>lowest value</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C000"/>
                    </a:solidFill>
                  </a:tcPr>
                </a:tc>
                <a:tc>
                  <a:txBody>
                    <a:bodyPr/>
                    <a:lstStyle/>
                    <a:p>
                      <a:pPr algn="ctr"/>
                      <a:r>
                        <a:rPr lang="en-US" sz="600" dirty="0">
                          <a:effectLst/>
                        </a:rPr>
                        <a:t>highest value </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406897096"/>
                  </a:ext>
                </a:extLst>
              </a:tr>
            </a:tbl>
          </a:graphicData>
        </a:graphic>
      </p:graphicFrame>
    </p:spTree>
    <p:extLst>
      <p:ext uri="{BB962C8B-B14F-4D97-AF65-F5344CB8AC3E}">
        <p14:creationId xmlns:p14="http://schemas.microsoft.com/office/powerpoint/2010/main" val="2483628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4B75D67-FBFB-4FE5-BC18-52C0796B7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864" y="1685748"/>
            <a:ext cx="3500000" cy="2160000"/>
          </a:xfrm>
          <a:prstGeom prst="rect">
            <a:avLst/>
          </a:prstGeom>
        </p:spPr>
      </p:pic>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4.3 </a:t>
            </a:r>
            <a:r>
              <a:rPr lang="de-DE" b="1" dirty="0"/>
              <a:t>Topic-Specific Stance Analysis</a:t>
            </a:r>
            <a:br>
              <a:rPr lang="de-DE" b="1" dirty="0"/>
            </a:br>
            <a:r>
              <a:rPr lang="de-DE" sz="2400" b="1" dirty="0">
                <a:solidFill>
                  <a:srgbClr val="002060"/>
                </a:solidFill>
              </a:rPr>
              <a:t>Topic 1/3: Corona / Covid-19 pandemic</a:t>
            </a:r>
            <a:endParaRPr lang="en-US" b="1" dirty="0">
              <a:solidFill>
                <a:srgbClr val="002060"/>
              </a:solidFill>
            </a:endParaRPr>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11</a:t>
            </a:fld>
            <a:endParaRPr lang="en-US"/>
          </a:p>
        </p:txBody>
      </p:sp>
      <p:sp>
        <p:nvSpPr>
          <p:cNvPr id="5" name="TextBox 4">
            <a:extLst>
              <a:ext uri="{FF2B5EF4-FFF2-40B4-BE49-F238E27FC236}">
                <a16:creationId xmlns:a16="http://schemas.microsoft.com/office/drawing/2014/main" id="{991F35F2-2795-4619-B8BF-F54C708892CB}"/>
              </a:ext>
            </a:extLst>
          </p:cNvPr>
          <p:cNvSpPr txBox="1"/>
          <p:nvPr/>
        </p:nvSpPr>
        <p:spPr>
          <a:xfrm>
            <a:off x="838200" y="4874256"/>
            <a:ext cx="10515600" cy="1846659"/>
          </a:xfrm>
          <a:prstGeom prst="rect">
            <a:avLst/>
          </a:prstGeom>
          <a:noFill/>
        </p:spPr>
        <p:txBody>
          <a:bodyPr wrap="square">
            <a:spAutoFit/>
          </a:bodyPr>
          <a:lstStyle/>
          <a:p>
            <a:r>
              <a:rPr lang="de-DE" sz="1800" b="1" dirty="0"/>
              <a:t>Takeaways:</a:t>
            </a:r>
            <a:endParaRPr lang="en-US" dirty="0"/>
          </a:p>
          <a:p>
            <a:pPr marL="285750" indent="-285750">
              <a:buFont typeface="Wingdings" panose="05000000000000000000" pitchFamily="2" charset="2"/>
              <a:buChar char="§"/>
            </a:pPr>
            <a:r>
              <a:rPr lang="en-US" sz="1600" dirty="0"/>
              <a:t>Shift to the right: the stances of corona-specific tweets are positioned more right-wing than the overall tweet stance scores for </a:t>
            </a:r>
            <a:r>
              <a:rPr lang="en-US" sz="1600" u="sng" dirty="0"/>
              <a:t>all</a:t>
            </a:r>
            <a:r>
              <a:rPr lang="en-US" sz="1600" dirty="0"/>
              <a:t> parties</a:t>
            </a:r>
          </a:p>
          <a:p>
            <a:pPr marL="285750" indent="-285750">
              <a:buFont typeface="Wingdings" panose="05000000000000000000" pitchFamily="2" charset="2"/>
              <a:buChar char="§"/>
            </a:pPr>
            <a:r>
              <a:rPr lang="en-US" sz="1600" dirty="0"/>
              <a:t>While </a:t>
            </a:r>
            <a:r>
              <a:rPr lang="en-US" sz="1600" dirty="0" err="1"/>
              <a:t>AfD</a:t>
            </a:r>
            <a:r>
              <a:rPr lang="en-US" sz="1600" dirty="0"/>
              <a:t> and FDP are the front-runners in the right-wing shift with the most radical positions, the SPD displays the highest deviation between their overall and their corona-specific stance</a:t>
            </a:r>
          </a:p>
          <a:p>
            <a:pPr marL="285750" indent="-285750">
              <a:buFont typeface="Wingdings" panose="05000000000000000000" pitchFamily="2" charset="2"/>
              <a:buChar char="§"/>
            </a:pPr>
            <a:r>
              <a:rPr lang="en-US" sz="1600" dirty="0"/>
              <a:t>Surprisingly, CDU and the Left have a very similar overall and corona-specific positioning, indicating that they utilize a congruent language</a:t>
            </a:r>
          </a:p>
        </p:txBody>
      </p:sp>
      <p:pic>
        <p:nvPicPr>
          <p:cNvPr id="1026" name="Picture 2">
            <a:extLst>
              <a:ext uri="{FF2B5EF4-FFF2-40B4-BE49-F238E27FC236}">
                <a16:creationId xmlns:a16="http://schemas.microsoft.com/office/drawing/2014/main" id="{69D64981-C26C-41E3-8CF4-1ADA31B9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82" y="1685924"/>
            <a:ext cx="1440000" cy="96048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2A1A47EE-EAD7-47B9-AC85-070FE058104E}"/>
              </a:ext>
            </a:extLst>
          </p:cNvPr>
          <p:cNvSpPr txBox="1"/>
          <p:nvPr/>
        </p:nvSpPr>
        <p:spPr>
          <a:xfrm>
            <a:off x="10454011" y="2311008"/>
            <a:ext cx="1407789" cy="830997"/>
          </a:xfrm>
          <a:prstGeom prst="rect">
            <a:avLst/>
          </a:prstGeom>
          <a:noFill/>
        </p:spPr>
        <p:txBody>
          <a:bodyPr wrap="square">
            <a:spAutoFit/>
          </a:bodyPr>
          <a:lstStyle/>
          <a:p>
            <a:r>
              <a:rPr lang="en-US" sz="1200" b="1" dirty="0"/>
              <a:t>Shift to the right: </a:t>
            </a:r>
            <a:r>
              <a:rPr lang="en-US" sz="1200" dirty="0"/>
              <a:t>FDP and </a:t>
            </a:r>
            <a:r>
              <a:rPr lang="en-US" sz="1200" dirty="0" err="1"/>
              <a:t>AfD</a:t>
            </a:r>
            <a:r>
              <a:rPr lang="en-US" sz="1200" dirty="0"/>
              <a:t> as trendsetters?</a:t>
            </a:r>
            <a:endParaRPr lang="en-US" dirty="0"/>
          </a:p>
        </p:txBody>
      </p:sp>
      <p:pic>
        <p:nvPicPr>
          <p:cNvPr id="7" name="Picture 6">
            <a:extLst>
              <a:ext uri="{FF2B5EF4-FFF2-40B4-BE49-F238E27FC236}">
                <a16:creationId xmlns:a16="http://schemas.microsoft.com/office/drawing/2014/main" id="{A675909C-9863-42CA-AB77-15CF49E53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758" y="1690688"/>
            <a:ext cx="4320000" cy="2666057"/>
          </a:xfrm>
          <a:prstGeom prst="rect">
            <a:avLst/>
          </a:prstGeom>
        </p:spPr>
      </p:pic>
      <p:cxnSp>
        <p:nvCxnSpPr>
          <p:cNvPr id="9" name="Straight Arrow Connector 8">
            <a:extLst>
              <a:ext uri="{FF2B5EF4-FFF2-40B4-BE49-F238E27FC236}">
                <a16:creationId xmlns:a16="http://schemas.microsoft.com/office/drawing/2014/main" id="{8DE5526C-C6BE-402C-AFC2-1B832A51B391}"/>
              </a:ext>
            </a:extLst>
          </p:cNvPr>
          <p:cNvCxnSpPr>
            <a:cxnSpLocks/>
          </p:cNvCxnSpPr>
          <p:nvPr/>
        </p:nvCxnSpPr>
        <p:spPr>
          <a:xfrm flipV="1">
            <a:off x="6639177" y="3769519"/>
            <a:ext cx="250031" cy="190500"/>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B411B7-6E34-48FD-9DBA-40F156A3B8A5}"/>
              </a:ext>
            </a:extLst>
          </p:cNvPr>
          <p:cNvCxnSpPr>
            <a:cxnSpLocks/>
          </p:cNvCxnSpPr>
          <p:nvPr/>
        </p:nvCxnSpPr>
        <p:spPr>
          <a:xfrm flipV="1">
            <a:off x="7527383" y="3220559"/>
            <a:ext cx="196850" cy="332267"/>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47FADC-3237-402C-AA84-04A133DFE3A9}"/>
              </a:ext>
            </a:extLst>
          </p:cNvPr>
          <p:cNvCxnSpPr>
            <a:cxnSpLocks/>
          </p:cNvCxnSpPr>
          <p:nvPr/>
        </p:nvCxnSpPr>
        <p:spPr>
          <a:xfrm flipV="1">
            <a:off x="7527383" y="3016251"/>
            <a:ext cx="196850" cy="370442"/>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DBCAD4-844D-4DF3-A676-0F667DF42610}"/>
              </a:ext>
            </a:extLst>
          </p:cNvPr>
          <p:cNvCxnSpPr>
            <a:cxnSpLocks/>
          </p:cNvCxnSpPr>
          <p:nvPr/>
        </p:nvCxnSpPr>
        <p:spPr>
          <a:xfrm flipV="1">
            <a:off x="7752758" y="2619375"/>
            <a:ext cx="352475" cy="180976"/>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58C6AE-EF7E-46E4-A945-AE8639B2119E}"/>
              </a:ext>
            </a:extLst>
          </p:cNvPr>
          <p:cNvCxnSpPr>
            <a:cxnSpLocks/>
          </p:cNvCxnSpPr>
          <p:nvPr/>
        </p:nvCxnSpPr>
        <p:spPr>
          <a:xfrm flipV="1">
            <a:off x="9168858" y="2235200"/>
            <a:ext cx="238125" cy="177800"/>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BBA5576-D46D-4E22-B141-247FF5350C92}"/>
              </a:ext>
            </a:extLst>
          </p:cNvPr>
          <p:cNvCxnSpPr>
            <a:cxnSpLocks/>
          </p:cNvCxnSpPr>
          <p:nvPr/>
        </p:nvCxnSpPr>
        <p:spPr>
          <a:xfrm flipV="1">
            <a:off x="9543508" y="1860544"/>
            <a:ext cx="131125" cy="171456"/>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2AC2D32-A134-4C89-9D3A-92A8E4A3A171}"/>
              </a:ext>
            </a:extLst>
          </p:cNvPr>
          <p:cNvSpPr/>
          <p:nvPr/>
        </p:nvSpPr>
        <p:spPr>
          <a:xfrm>
            <a:off x="8869133" y="1685924"/>
            <a:ext cx="1043625" cy="933451"/>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2">
            <a:extLst>
              <a:ext uri="{FF2B5EF4-FFF2-40B4-BE49-F238E27FC236}">
                <a16:creationId xmlns:a16="http://schemas.microsoft.com/office/drawing/2014/main" id="{79CF6757-A7BA-4687-A799-05A592078F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4233" y="232061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025A7B8F-E6AC-4C90-A666-9E2359FD4D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5459" y="2908758"/>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a:extLst>
              <a:ext uri="{FF2B5EF4-FFF2-40B4-BE49-F238E27FC236}">
                <a16:creationId xmlns:a16="http://schemas.microsoft.com/office/drawing/2014/main" id="{524F2A50-09FE-4EFE-8232-9C6F29C231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58720" y="3374297"/>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BAE55A95-910C-4A81-B10F-17234BC07D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7209" y="1971499"/>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8A39165C-89AE-4CE6-B882-602208AA334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86611" y="1979792"/>
            <a:ext cx="570666"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a:extLst>
              <a:ext uri="{FF2B5EF4-FFF2-40B4-BE49-F238E27FC236}">
                <a16:creationId xmlns:a16="http://schemas.microsoft.com/office/drawing/2014/main" id="{0F559240-CF67-43B9-B363-7819E5EF41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26164" y="3895435"/>
            <a:ext cx="597499" cy="36000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D90EFC1A-5778-44F8-9CAA-525F06B4FB20}"/>
              </a:ext>
            </a:extLst>
          </p:cNvPr>
          <p:cNvSpPr/>
          <p:nvPr/>
        </p:nvSpPr>
        <p:spPr>
          <a:xfrm rot="5400000">
            <a:off x="2740663" y="3100673"/>
            <a:ext cx="114096" cy="13721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CAF2F574-938F-41A7-8AA6-C202D2DB1921}"/>
              </a:ext>
            </a:extLst>
          </p:cNvPr>
          <p:cNvSpPr txBox="1"/>
          <p:nvPr/>
        </p:nvSpPr>
        <p:spPr>
          <a:xfrm>
            <a:off x="1895076" y="3836908"/>
            <a:ext cx="1762125" cy="215444"/>
          </a:xfrm>
          <a:prstGeom prst="rect">
            <a:avLst/>
          </a:prstGeom>
          <a:noFill/>
        </p:spPr>
        <p:txBody>
          <a:bodyPr wrap="square" rtlCol="0">
            <a:spAutoFit/>
          </a:bodyPr>
          <a:lstStyle/>
          <a:p>
            <a:pPr algn="ctr"/>
            <a:r>
              <a:rPr lang="de-DE" sz="800" dirty="0"/>
              <a:t>“Hard“ Lockdown II</a:t>
            </a:r>
            <a:endParaRPr lang="en-US" sz="800" dirty="0"/>
          </a:p>
        </p:txBody>
      </p:sp>
      <p:sp>
        <p:nvSpPr>
          <p:cNvPr id="37" name="Oval 36">
            <a:extLst>
              <a:ext uri="{FF2B5EF4-FFF2-40B4-BE49-F238E27FC236}">
                <a16:creationId xmlns:a16="http://schemas.microsoft.com/office/drawing/2014/main" id="{798F14E5-16FB-4136-A80B-B0569095452B}"/>
              </a:ext>
            </a:extLst>
          </p:cNvPr>
          <p:cNvSpPr/>
          <p:nvPr/>
        </p:nvSpPr>
        <p:spPr>
          <a:xfrm>
            <a:off x="2263204" y="1844282"/>
            <a:ext cx="1372116" cy="775093"/>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BD63EF-6346-4CE5-98F5-C58E988C9911}"/>
              </a:ext>
            </a:extLst>
          </p:cNvPr>
          <p:cNvSpPr/>
          <p:nvPr/>
        </p:nvSpPr>
        <p:spPr>
          <a:xfrm>
            <a:off x="3743324" y="2521211"/>
            <a:ext cx="1127125" cy="747547"/>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54695108-BB4F-4779-AE39-616FD968E76F}"/>
              </a:ext>
            </a:extLst>
          </p:cNvPr>
          <p:cNvSpPr txBox="1"/>
          <p:nvPr/>
        </p:nvSpPr>
        <p:spPr>
          <a:xfrm>
            <a:off x="341949" y="2878306"/>
            <a:ext cx="1407789" cy="646331"/>
          </a:xfrm>
          <a:prstGeom prst="rect">
            <a:avLst/>
          </a:prstGeom>
          <a:noFill/>
        </p:spPr>
        <p:txBody>
          <a:bodyPr wrap="square">
            <a:spAutoFit/>
          </a:bodyPr>
          <a:lstStyle/>
          <a:p>
            <a:r>
              <a:rPr lang="en-US" sz="1200" b="1" dirty="0"/>
              <a:t>Two Phases: </a:t>
            </a:r>
            <a:r>
              <a:rPr lang="en-US" sz="1200" dirty="0"/>
              <a:t>Lockdown vs. Non-Lockdown</a:t>
            </a:r>
            <a:endParaRPr lang="en-US" dirty="0"/>
          </a:p>
        </p:txBody>
      </p:sp>
    </p:spTree>
    <p:extLst>
      <p:ext uri="{BB962C8B-B14F-4D97-AF65-F5344CB8AC3E}">
        <p14:creationId xmlns:p14="http://schemas.microsoft.com/office/powerpoint/2010/main" val="3219217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710A12-F374-40C0-86F7-9A4087239F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116" y="1690688"/>
            <a:ext cx="4320000" cy="2666057"/>
          </a:xfrm>
          <a:prstGeom prst="rect">
            <a:avLst/>
          </a:prstGeom>
        </p:spPr>
      </p:pic>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4.3</a:t>
            </a:r>
            <a:r>
              <a:rPr lang="de-DE" b="1" dirty="0"/>
              <a:t> Topic-Specific Stance Analysis</a:t>
            </a:r>
            <a:br>
              <a:rPr lang="de-DE" b="1" dirty="0"/>
            </a:br>
            <a:r>
              <a:rPr lang="de-DE" sz="2400" b="1" dirty="0">
                <a:solidFill>
                  <a:srgbClr val="002060"/>
                </a:solidFill>
              </a:rPr>
              <a:t>Topic 2/3: Environment / Climate Change</a:t>
            </a:r>
            <a:endParaRPr lang="en-US" b="1" dirty="0">
              <a:solidFill>
                <a:srgbClr val="002060"/>
              </a:solidFill>
            </a:endParaRPr>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12</a:t>
            </a:fld>
            <a:endParaRPr lang="en-US"/>
          </a:p>
        </p:txBody>
      </p:sp>
      <p:sp>
        <p:nvSpPr>
          <p:cNvPr id="5" name="TextBox 4">
            <a:extLst>
              <a:ext uri="{FF2B5EF4-FFF2-40B4-BE49-F238E27FC236}">
                <a16:creationId xmlns:a16="http://schemas.microsoft.com/office/drawing/2014/main" id="{991F35F2-2795-4619-B8BF-F54C708892CB}"/>
              </a:ext>
            </a:extLst>
          </p:cNvPr>
          <p:cNvSpPr txBox="1"/>
          <p:nvPr/>
        </p:nvSpPr>
        <p:spPr>
          <a:xfrm>
            <a:off x="838200" y="4874256"/>
            <a:ext cx="10515600" cy="1600438"/>
          </a:xfrm>
          <a:prstGeom prst="rect">
            <a:avLst/>
          </a:prstGeom>
          <a:noFill/>
        </p:spPr>
        <p:txBody>
          <a:bodyPr wrap="square">
            <a:spAutoFit/>
          </a:bodyPr>
          <a:lstStyle/>
          <a:p>
            <a:r>
              <a:rPr lang="de-DE" sz="1800" b="1" dirty="0"/>
              <a:t>Takeaways:</a:t>
            </a:r>
            <a:endParaRPr lang="en-US" dirty="0"/>
          </a:p>
          <a:p>
            <a:pPr marL="285750" indent="-285750">
              <a:buFont typeface="Wingdings" panose="05000000000000000000" pitchFamily="2" charset="2"/>
              <a:buChar char="§"/>
            </a:pPr>
            <a:r>
              <a:rPr lang="en-US" sz="1600" dirty="0"/>
              <a:t>Shift to the left: the stances of environment-specific tweets are positioned more left-wing than the overall tweet stance scores for </a:t>
            </a:r>
            <a:r>
              <a:rPr lang="en-US" sz="1600" u="sng" dirty="0"/>
              <a:t>all</a:t>
            </a:r>
            <a:r>
              <a:rPr lang="en-US" sz="1600" dirty="0"/>
              <a:t> parties</a:t>
            </a:r>
          </a:p>
          <a:p>
            <a:pPr marL="285750" indent="-285750">
              <a:buFont typeface="Wingdings" panose="05000000000000000000" pitchFamily="2" charset="2"/>
              <a:buChar char="§"/>
            </a:pPr>
            <a:r>
              <a:rPr lang="en-US" sz="1600" dirty="0"/>
              <a:t>The Floods in Germany have caused a drastic short-term increase in posts about climate change; except for the Greens who used this to amplify their efforts even more, the other 5 parties quickly withdrew their attention from the topic after the event</a:t>
            </a:r>
          </a:p>
        </p:txBody>
      </p:sp>
      <p:pic>
        <p:nvPicPr>
          <p:cNvPr id="2050" name="Picture 2">
            <a:extLst>
              <a:ext uri="{FF2B5EF4-FFF2-40B4-BE49-F238E27FC236}">
                <a16:creationId xmlns:a16="http://schemas.microsoft.com/office/drawing/2014/main" id="{9E18F11B-0CF8-44C5-ACAE-CCB07042B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82" y="1690689"/>
            <a:ext cx="1440000" cy="77137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7348001-C719-453A-9D47-9DA62DF8CD17}"/>
              </a:ext>
            </a:extLst>
          </p:cNvPr>
          <p:cNvCxnSpPr>
            <a:cxnSpLocks/>
          </p:cNvCxnSpPr>
          <p:nvPr/>
        </p:nvCxnSpPr>
        <p:spPr>
          <a:xfrm flipH="1">
            <a:off x="6851650" y="3768725"/>
            <a:ext cx="549276" cy="180975"/>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3F9083-8BBC-4707-83FB-62A5A7F2746D}"/>
              </a:ext>
            </a:extLst>
          </p:cNvPr>
          <p:cNvCxnSpPr>
            <a:cxnSpLocks/>
          </p:cNvCxnSpPr>
          <p:nvPr/>
        </p:nvCxnSpPr>
        <p:spPr>
          <a:xfrm flipH="1">
            <a:off x="7648575" y="3016251"/>
            <a:ext cx="463550" cy="564924"/>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2266ACD-DADA-4363-9799-7A12B0278F7A}"/>
              </a:ext>
            </a:extLst>
          </p:cNvPr>
          <p:cNvCxnSpPr>
            <a:cxnSpLocks/>
          </p:cNvCxnSpPr>
          <p:nvPr/>
        </p:nvCxnSpPr>
        <p:spPr>
          <a:xfrm flipH="1">
            <a:off x="7740650" y="2625725"/>
            <a:ext cx="568325" cy="752475"/>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3835DC1-AB1C-47D5-970E-95454D09D0FC}"/>
              </a:ext>
            </a:extLst>
          </p:cNvPr>
          <p:cNvCxnSpPr>
            <a:cxnSpLocks/>
          </p:cNvCxnSpPr>
          <p:nvPr/>
        </p:nvCxnSpPr>
        <p:spPr>
          <a:xfrm flipH="1">
            <a:off x="7804150" y="2809875"/>
            <a:ext cx="330201" cy="394270"/>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A15452-CAFD-4231-8097-68EB580271FB}"/>
              </a:ext>
            </a:extLst>
          </p:cNvPr>
          <p:cNvCxnSpPr>
            <a:cxnSpLocks/>
          </p:cNvCxnSpPr>
          <p:nvPr/>
        </p:nvCxnSpPr>
        <p:spPr>
          <a:xfrm flipH="1">
            <a:off x="9220201" y="1857375"/>
            <a:ext cx="504824" cy="571500"/>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3071DC7-2371-4A70-9529-396EE8A998B1}"/>
              </a:ext>
            </a:extLst>
          </p:cNvPr>
          <p:cNvCxnSpPr>
            <a:cxnSpLocks/>
          </p:cNvCxnSpPr>
          <p:nvPr/>
        </p:nvCxnSpPr>
        <p:spPr>
          <a:xfrm flipH="1">
            <a:off x="9220200" y="2044700"/>
            <a:ext cx="203200" cy="198821"/>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19BC6BC-3F30-4FED-8303-03FF151653AC}"/>
              </a:ext>
            </a:extLst>
          </p:cNvPr>
          <p:cNvSpPr/>
          <p:nvPr/>
        </p:nvSpPr>
        <p:spPr>
          <a:xfrm>
            <a:off x="6735863" y="3490688"/>
            <a:ext cx="792697" cy="721973"/>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6">
            <a:extLst>
              <a:ext uri="{FF2B5EF4-FFF2-40B4-BE49-F238E27FC236}">
                <a16:creationId xmlns:a16="http://schemas.microsoft.com/office/drawing/2014/main" id="{B10EC065-6267-4D3B-AE04-3648323C0A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151" y="3895711"/>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5554BB10-D428-46DE-A498-490FDBB578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713" y="298975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a:extLst>
              <a:ext uri="{FF2B5EF4-FFF2-40B4-BE49-F238E27FC236}">
                <a16:creationId xmlns:a16="http://schemas.microsoft.com/office/drawing/2014/main" id="{72182E25-59C8-464A-B706-BE1FB895F8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0712" y="2559408"/>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a:extLst>
              <a:ext uri="{FF2B5EF4-FFF2-40B4-BE49-F238E27FC236}">
                <a16:creationId xmlns:a16="http://schemas.microsoft.com/office/drawing/2014/main" id="{1DB1AA51-C554-4019-8D18-DD5D73B5A9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0948" y="3542762"/>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A94C0206-207C-49AB-AB36-F9BD3755CA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2892" y="1596437"/>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a:extLst>
              <a:ext uri="{FF2B5EF4-FFF2-40B4-BE49-F238E27FC236}">
                <a16:creationId xmlns:a16="http://schemas.microsoft.com/office/drawing/2014/main" id="{63A25C9A-0649-40D8-AD84-00547A7189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9644" y="2256826"/>
            <a:ext cx="570666" cy="3600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921BAEB-5CD3-4CAD-B54A-D683DB81A4CC}"/>
              </a:ext>
            </a:extLst>
          </p:cNvPr>
          <p:cNvSpPr txBox="1"/>
          <p:nvPr/>
        </p:nvSpPr>
        <p:spPr>
          <a:xfrm>
            <a:off x="10454011" y="2311008"/>
            <a:ext cx="1407789" cy="646331"/>
          </a:xfrm>
          <a:prstGeom prst="rect">
            <a:avLst/>
          </a:prstGeom>
          <a:noFill/>
        </p:spPr>
        <p:txBody>
          <a:bodyPr wrap="square">
            <a:spAutoFit/>
          </a:bodyPr>
          <a:lstStyle/>
          <a:p>
            <a:r>
              <a:rPr lang="en-US" sz="1200" b="1" dirty="0"/>
              <a:t>Shift to the left: </a:t>
            </a:r>
            <a:r>
              <a:rPr lang="en-US" sz="1200" dirty="0"/>
              <a:t>Greens as trendsetters?</a:t>
            </a:r>
            <a:endParaRPr lang="en-US" dirty="0"/>
          </a:p>
        </p:txBody>
      </p:sp>
      <p:pic>
        <p:nvPicPr>
          <p:cNvPr id="9" name="Picture 8">
            <a:extLst>
              <a:ext uri="{FF2B5EF4-FFF2-40B4-BE49-F238E27FC236}">
                <a16:creationId xmlns:a16="http://schemas.microsoft.com/office/drawing/2014/main" id="{81B0EE74-D3AE-40F5-937E-22DB941B83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7925" y="1691674"/>
            <a:ext cx="3500000" cy="2160000"/>
          </a:xfrm>
          <a:prstGeom prst="rect">
            <a:avLst/>
          </a:prstGeom>
        </p:spPr>
      </p:pic>
      <p:sp>
        <p:nvSpPr>
          <p:cNvPr id="28" name="Right Brace 27">
            <a:extLst>
              <a:ext uri="{FF2B5EF4-FFF2-40B4-BE49-F238E27FC236}">
                <a16:creationId xmlns:a16="http://schemas.microsoft.com/office/drawing/2014/main" id="{3FEEEA75-820A-4898-A325-898A23382140}"/>
              </a:ext>
            </a:extLst>
          </p:cNvPr>
          <p:cNvSpPr/>
          <p:nvPr/>
        </p:nvSpPr>
        <p:spPr>
          <a:xfrm rot="5400000">
            <a:off x="2845438" y="3104161"/>
            <a:ext cx="114096" cy="13721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C28F6C67-F0A9-48E6-A248-E0A870887FF1}"/>
              </a:ext>
            </a:extLst>
          </p:cNvPr>
          <p:cNvSpPr txBox="1"/>
          <p:nvPr/>
        </p:nvSpPr>
        <p:spPr>
          <a:xfrm>
            <a:off x="1999851" y="3840396"/>
            <a:ext cx="1762125" cy="215444"/>
          </a:xfrm>
          <a:prstGeom prst="rect">
            <a:avLst/>
          </a:prstGeom>
          <a:noFill/>
        </p:spPr>
        <p:txBody>
          <a:bodyPr wrap="square" rtlCol="0">
            <a:spAutoFit/>
          </a:bodyPr>
          <a:lstStyle/>
          <a:p>
            <a:pPr algn="ctr"/>
            <a:r>
              <a:rPr lang="de-DE" sz="800" dirty="0"/>
              <a:t>“Hard“ Lockdown II</a:t>
            </a:r>
            <a:endParaRPr lang="en-US" sz="800" dirty="0"/>
          </a:p>
        </p:txBody>
      </p:sp>
      <p:sp>
        <p:nvSpPr>
          <p:cNvPr id="31" name="Oval 30">
            <a:extLst>
              <a:ext uri="{FF2B5EF4-FFF2-40B4-BE49-F238E27FC236}">
                <a16:creationId xmlns:a16="http://schemas.microsoft.com/office/drawing/2014/main" id="{E9B5ED55-9FB7-4001-B515-8783600CCD89}"/>
              </a:ext>
            </a:extLst>
          </p:cNvPr>
          <p:cNvSpPr/>
          <p:nvPr/>
        </p:nvSpPr>
        <p:spPr>
          <a:xfrm>
            <a:off x="4096251" y="2509104"/>
            <a:ext cx="335757" cy="981584"/>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6300B36-728C-4B92-B948-A71D7C86F36A}"/>
              </a:ext>
            </a:extLst>
          </p:cNvPr>
          <p:cNvSpPr txBox="1"/>
          <p:nvPr/>
        </p:nvSpPr>
        <p:spPr>
          <a:xfrm>
            <a:off x="3224114" y="2482966"/>
            <a:ext cx="1372116" cy="215444"/>
          </a:xfrm>
          <a:prstGeom prst="rect">
            <a:avLst/>
          </a:prstGeom>
          <a:noFill/>
        </p:spPr>
        <p:txBody>
          <a:bodyPr wrap="square">
            <a:spAutoFit/>
          </a:bodyPr>
          <a:lstStyle/>
          <a:p>
            <a:pPr algn="ctr"/>
            <a:r>
              <a:rPr lang="de-DE" sz="800" b="1" dirty="0">
                <a:solidFill>
                  <a:srgbClr val="002060"/>
                </a:solidFill>
              </a:rPr>
              <a:t>Floods</a:t>
            </a:r>
            <a:endParaRPr lang="en-US" sz="800" b="1" dirty="0">
              <a:solidFill>
                <a:srgbClr val="002060"/>
              </a:solidFill>
            </a:endParaRPr>
          </a:p>
        </p:txBody>
      </p:sp>
      <p:sp>
        <p:nvSpPr>
          <p:cNvPr id="40" name="TextBox 39">
            <a:extLst>
              <a:ext uri="{FF2B5EF4-FFF2-40B4-BE49-F238E27FC236}">
                <a16:creationId xmlns:a16="http://schemas.microsoft.com/office/drawing/2014/main" id="{FE53FDD0-351E-406F-8803-B0DF39940C0E}"/>
              </a:ext>
            </a:extLst>
          </p:cNvPr>
          <p:cNvSpPr txBox="1"/>
          <p:nvPr/>
        </p:nvSpPr>
        <p:spPr>
          <a:xfrm>
            <a:off x="337770" y="2697248"/>
            <a:ext cx="1626391" cy="830997"/>
          </a:xfrm>
          <a:prstGeom prst="rect">
            <a:avLst/>
          </a:prstGeom>
          <a:noFill/>
        </p:spPr>
        <p:txBody>
          <a:bodyPr wrap="square">
            <a:spAutoFit/>
          </a:bodyPr>
          <a:lstStyle/>
          <a:p>
            <a:r>
              <a:rPr lang="en-US" sz="1200" b="1" dirty="0"/>
              <a:t>July Spike: </a:t>
            </a:r>
            <a:r>
              <a:rPr lang="en-US" sz="1200" dirty="0"/>
              <a:t>floods in West Germany (“</a:t>
            </a:r>
            <a:r>
              <a:rPr lang="en-US" sz="1200" dirty="0" err="1"/>
              <a:t>Jahrhundert-hochwasser</a:t>
            </a:r>
            <a:r>
              <a:rPr lang="en-US" sz="1200" dirty="0"/>
              <a:t> 2021”)</a:t>
            </a:r>
            <a:endParaRPr lang="en-US" dirty="0"/>
          </a:p>
        </p:txBody>
      </p:sp>
    </p:spTree>
    <p:extLst>
      <p:ext uri="{BB962C8B-B14F-4D97-AF65-F5344CB8AC3E}">
        <p14:creationId xmlns:p14="http://schemas.microsoft.com/office/powerpoint/2010/main" val="572582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4.3</a:t>
            </a:r>
            <a:r>
              <a:rPr lang="de-DE" b="1" dirty="0"/>
              <a:t> Topic-Specific Stance Analysis</a:t>
            </a:r>
            <a:br>
              <a:rPr lang="de-DE" b="1" dirty="0"/>
            </a:br>
            <a:r>
              <a:rPr lang="de-DE" sz="2400" b="1" dirty="0">
                <a:solidFill>
                  <a:srgbClr val="002060"/>
                </a:solidFill>
              </a:rPr>
              <a:t>Topic 3/3: Digitization</a:t>
            </a:r>
            <a:endParaRPr lang="en-US" b="1" dirty="0">
              <a:solidFill>
                <a:srgbClr val="002060"/>
              </a:solidFill>
            </a:endParaRPr>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13</a:t>
            </a:fld>
            <a:endParaRPr lang="en-US"/>
          </a:p>
        </p:txBody>
      </p:sp>
      <p:sp>
        <p:nvSpPr>
          <p:cNvPr id="5" name="TextBox 4">
            <a:extLst>
              <a:ext uri="{FF2B5EF4-FFF2-40B4-BE49-F238E27FC236}">
                <a16:creationId xmlns:a16="http://schemas.microsoft.com/office/drawing/2014/main" id="{991F35F2-2795-4619-B8BF-F54C708892CB}"/>
              </a:ext>
            </a:extLst>
          </p:cNvPr>
          <p:cNvSpPr txBox="1"/>
          <p:nvPr/>
        </p:nvSpPr>
        <p:spPr>
          <a:xfrm>
            <a:off x="838200" y="4874256"/>
            <a:ext cx="10515600" cy="1846659"/>
          </a:xfrm>
          <a:prstGeom prst="rect">
            <a:avLst/>
          </a:prstGeom>
          <a:noFill/>
        </p:spPr>
        <p:txBody>
          <a:bodyPr wrap="square">
            <a:spAutoFit/>
          </a:bodyPr>
          <a:lstStyle/>
          <a:p>
            <a:r>
              <a:rPr lang="de-DE" sz="1800" b="1" dirty="0"/>
              <a:t>Takeaways:</a:t>
            </a:r>
            <a:endParaRPr lang="en-US" dirty="0"/>
          </a:p>
          <a:p>
            <a:pPr marL="285750" indent="-285750">
              <a:buFont typeface="Wingdings" panose="05000000000000000000" pitchFamily="2" charset="2"/>
              <a:buChar char="§"/>
            </a:pPr>
            <a:r>
              <a:rPr lang="en-US" sz="1600" dirty="0"/>
              <a:t>As expected, the FDP are the leaders of one stance group, as they heavily highlighted this topic in their campaign efforts</a:t>
            </a:r>
          </a:p>
          <a:p>
            <a:pPr marL="285750" indent="-285750">
              <a:buFont typeface="Wingdings" panose="05000000000000000000" pitchFamily="2" charset="2"/>
              <a:buChar char="§"/>
            </a:pPr>
            <a:r>
              <a:rPr lang="en-US" sz="1600" dirty="0"/>
              <a:t>Surprisingly, the CDU is the frontrunner of the other group, even though they have been criticized for their lack of progress in this area in the last 16 years of government</a:t>
            </a:r>
          </a:p>
          <a:p>
            <a:pPr marL="285750" indent="-285750">
              <a:buFont typeface="Wingdings" panose="05000000000000000000" pitchFamily="2" charset="2"/>
              <a:buChar char="§"/>
            </a:pPr>
            <a:r>
              <a:rPr lang="en-US" sz="1600" dirty="0"/>
              <a:t>Another surprise is the groups themselves, as these parties are usually not seen in the same context in the public eye</a:t>
            </a:r>
          </a:p>
        </p:txBody>
      </p:sp>
      <p:pic>
        <p:nvPicPr>
          <p:cNvPr id="3074" name="Picture 2">
            <a:extLst>
              <a:ext uri="{FF2B5EF4-FFF2-40B4-BE49-F238E27FC236}">
                <a16:creationId xmlns:a16="http://schemas.microsoft.com/office/drawing/2014/main" id="{17171013-381F-458F-A00F-ECDD277FA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82" y="1690688"/>
            <a:ext cx="144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F570CB-6523-40E0-90FF-9DF816355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601" y="1690688"/>
            <a:ext cx="4320000" cy="2666057"/>
          </a:xfrm>
          <a:prstGeom prst="rect">
            <a:avLst/>
          </a:prstGeom>
        </p:spPr>
      </p:pic>
      <p:cxnSp>
        <p:nvCxnSpPr>
          <p:cNvPr id="9" name="Straight Arrow Connector 8">
            <a:extLst>
              <a:ext uri="{FF2B5EF4-FFF2-40B4-BE49-F238E27FC236}">
                <a16:creationId xmlns:a16="http://schemas.microsoft.com/office/drawing/2014/main" id="{C00DDD5D-F047-4747-B763-1AE58BCF6491}"/>
              </a:ext>
            </a:extLst>
          </p:cNvPr>
          <p:cNvCxnSpPr>
            <a:cxnSpLocks/>
          </p:cNvCxnSpPr>
          <p:nvPr/>
        </p:nvCxnSpPr>
        <p:spPr>
          <a:xfrm flipV="1">
            <a:off x="6759576" y="3778250"/>
            <a:ext cx="244475" cy="180975"/>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12B9C2E-9E97-427C-BC30-BCC81C7681F5}"/>
              </a:ext>
            </a:extLst>
          </p:cNvPr>
          <p:cNvCxnSpPr>
            <a:cxnSpLocks/>
          </p:cNvCxnSpPr>
          <p:nvPr/>
        </p:nvCxnSpPr>
        <p:spPr>
          <a:xfrm flipH="1">
            <a:off x="7616826" y="3191984"/>
            <a:ext cx="53975" cy="389416"/>
          </a:xfrm>
          <a:prstGeom prst="straightConnector1">
            <a:avLst/>
          </a:prstGeom>
          <a:ln>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B509B01-4151-4EEA-9FCF-D42D98A7C044}"/>
              </a:ext>
            </a:extLst>
          </p:cNvPr>
          <p:cNvCxnSpPr>
            <a:cxnSpLocks/>
          </p:cNvCxnSpPr>
          <p:nvPr/>
        </p:nvCxnSpPr>
        <p:spPr>
          <a:xfrm flipV="1">
            <a:off x="7670801" y="2994025"/>
            <a:ext cx="93800" cy="392668"/>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3CB03D-3B6F-4FE5-82A1-BB6CA2E656CF}"/>
              </a:ext>
            </a:extLst>
          </p:cNvPr>
          <p:cNvCxnSpPr>
            <a:cxnSpLocks/>
          </p:cNvCxnSpPr>
          <p:nvPr/>
        </p:nvCxnSpPr>
        <p:spPr>
          <a:xfrm flipH="1">
            <a:off x="7764602" y="2633940"/>
            <a:ext cx="137974" cy="169585"/>
          </a:xfrm>
          <a:prstGeom prst="straightConnector1">
            <a:avLst/>
          </a:prstGeom>
          <a:ln>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009A513-8F5F-44A5-A0F4-91D5390B77F7}"/>
              </a:ext>
            </a:extLst>
          </p:cNvPr>
          <p:cNvCxnSpPr>
            <a:cxnSpLocks/>
          </p:cNvCxnSpPr>
          <p:nvPr/>
        </p:nvCxnSpPr>
        <p:spPr>
          <a:xfrm flipH="1">
            <a:off x="9493252" y="1851025"/>
            <a:ext cx="215899" cy="184151"/>
          </a:xfrm>
          <a:prstGeom prst="straightConnector1">
            <a:avLst/>
          </a:prstGeom>
          <a:ln>
            <a:solidFill>
              <a:srgbClr val="00206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2656F49-F051-42AB-880D-826DA2532C5D}"/>
              </a:ext>
            </a:extLst>
          </p:cNvPr>
          <p:cNvSpPr txBox="1"/>
          <p:nvPr/>
        </p:nvSpPr>
        <p:spPr>
          <a:xfrm>
            <a:off x="10454011" y="2311008"/>
            <a:ext cx="1407789" cy="1384995"/>
          </a:xfrm>
          <a:prstGeom prst="rect">
            <a:avLst/>
          </a:prstGeom>
          <a:noFill/>
        </p:spPr>
        <p:txBody>
          <a:bodyPr wrap="square">
            <a:spAutoFit/>
          </a:bodyPr>
          <a:lstStyle/>
          <a:p>
            <a:r>
              <a:rPr lang="en-US" sz="1200" b="1" dirty="0"/>
              <a:t>Polarizing shifts: </a:t>
            </a:r>
            <a:r>
              <a:rPr lang="en-US" sz="1200" b="1" dirty="0">
                <a:solidFill>
                  <a:srgbClr val="002060"/>
                </a:solidFill>
              </a:rPr>
              <a:t>Left-Shift</a:t>
            </a:r>
            <a:r>
              <a:rPr lang="en-US" sz="1200" dirty="0"/>
              <a:t> (CDU, SPD &amp; </a:t>
            </a:r>
            <a:r>
              <a:rPr lang="en-US" sz="1200" dirty="0" err="1"/>
              <a:t>AfD</a:t>
            </a:r>
            <a:r>
              <a:rPr lang="en-US" sz="1200" dirty="0"/>
              <a:t>) vs. </a:t>
            </a:r>
            <a:r>
              <a:rPr lang="en-US" sz="1200" b="1" dirty="0">
                <a:solidFill>
                  <a:srgbClr val="C00000"/>
                </a:solidFill>
              </a:rPr>
              <a:t>Right-Shift</a:t>
            </a:r>
            <a:r>
              <a:rPr lang="en-US" sz="1200" dirty="0"/>
              <a:t> (FDP, Left &amp; Greens)?</a:t>
            </a:r>
            <a:endParaRPr lang="en-US" dirty="0"/>
          </a:p>
        </p:txBody>
      </p:sp>
      <p:pic>
        <p:nvPicPr>
          <p:cNvPr id="37" name="Picture 6">
            <a:extLst>
              <a:ext uri="{FF2B5EF4-FFF2-40B4-BE49-F238E27FC236}">
                <a16:creationId xmlns:a16="http://schemas.microsoft.com/office/drawing/2014/main" id="{DF4468F0-E941-4902-801F-A4697A79DD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007" y="3909385"/>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639D2E7B-DDB7-402C-9E4F-EA121CDAD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8718" y="231971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CD2F80DA-953D-4CE7-BEAC-1458658700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93" y="3188732"/>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43AC6903-839B-4297-8D19-3838B01B47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9200" y="3146864"/>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AE389D5E-8C0C-4333-99F3-77D5170884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3445" y="2399628"/>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a:extLst>
              <a:ext uri="{FF2B5EF4-FFF2-40B4-BE49-F238E27FC236}">
                <a16:creationId xmlns:a16="http://schemas.microsoft.com/office/drawing/2014/main" id="{7C56B4B5-9866-45C7-BD66-2242367265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92469" y="1574844"/>
            <a:ext cx="570666" cy="360000"/>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a:extLst>
              <a:ext uri="{FF2B5EF4-FFF2-40B4-BE49-F238E27FC236}">
                <a16:creationId xmlns:a16="http://schemas.microsoft.com/office/drawing/2014/main" id="{87DEAC67-2D4F-47D8-9377-A124B8380609}"/>
              </a:ext>
            </a:extLst>
          </p:cNvPr>
          <p:cNvSpPr/>
          <p:nvPr/>
        </p:nvSpPr>
        <p:spPr>
          <a:xfrm>
            <a:off x="7436826" y="3369907"/>
            <a:ext cx="360000" cy="326945"/>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8A1A46A-DBFC-44B2-80C2-9EF6C2226D4F}"/>
              </a:ext>
            </a:extLst>
          </p:cNvPr>
          <p:cNvSpPr/>
          <p:nvPr/>
        </p:nvSpPr>
        <p:spPr>
          <a:xfrm>
            <a:off x="9161908" y="2095181"/>
            <a:ext cx="351538" cy="279430"/>
          </a:xfrm>
          <a:prstGeom prst="ellipse">
            <a:avLst/>
          </a:prstGeom>
          <a:noFill/>
          <a:ln>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BD07630-FCFA-4EBC-BCC9-884D66DEBC43}"/>
              </a:ext>
            </a:extLst>
          </p:cNvPr>
          <p:cNvCxnSpPr>
            <a:cxnSpLocks/>
          </p:cNvCxnSpPr>
          <p:nvPr/>
        </p:nvCxnSpPr>
        <p:spPr>
          <a:xfrm flipV="1">
            <a:off x="9321801" y="2245004"/>
            <a:ext cx="31750" cy="171171"/>
          </a:xfrm>
          <a:prstGeom prst="straightConnector1">
            <a:avLst/>
          </a:prstGeom>
          <a:ln>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C7C6DA1-DEE9-48E7-A5A1-870B2B2881C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8482" y="1690688"/>
            <a:ext cx="3500000" cy="2160000"/>
          </a:xfrm>
          <a:prstGeom prst="rect">
            <a:avLst/>
          </a:prstGeom>
        </p:spPr>
      </p:pic>
      <p:sp>
        <p:nvSpPr>
          <p:cNvPr id="25" name="Right Brace 24">
            <a:extLst>
              <a:ext uri="{FF2B5EF4-FFF2-40B4-BE49-F238E27FC236}">
                <a16:creationId xmlns:a16="http://schemas.microsoft.com/office/drawing/2014/main" id="{A9E653C8-FFDD-44D8-83E6-ED778E4D4FF3}"/>
              </a:ext>
            </a:extLst>
          </p:cNvPr>
          <p:cNvSpPr/>
          <p:nvPr/>
        </p:nvSpPr>
        <p:spPr>
          <a:xfrm rot="5400000">
            <a:off x="2759713" y="3107582"/>
            <a:ext cx="114096" cy="137211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A7255C48-FD1C-43C3-ABE0-89E8222C8EC8}"/>
              </a:ext>
            </a:extLst>
          </p:cNvPr>
          <p:cNvSpPr txBox="1"/>
          <p:nvPr/>
        </p:nvSpPr>
        <p:spPr>
          <a:xfrm>
            <a:off x="1914126" y="3843817"/>
            <a:ext cx="1762125" cy="215444"/>
          </a:xfrm>
          <a:prstGeom prst="rect">
            <a:avLst/>
          </a:prstGeom>
          <a:noFill/>
        </p:spPr>
        <p:txBody>
          <a:bodyPr wrap="square" rtlCol="0">
            <a:spAutoFit/>
          </a:bodyPr>
          <a:lstStyle/>
          <a:p>
            <a:pPr algn="ctr"/>
            <a:r>
              <a:rPr lang="de-DE" sz="800" dirty="0"/>
              <a:t>“Hard“ Lockdown II</a:t>
            </a:r>
            <a:endParaRPr lang="en-US" sz="800" dirty="0"/>
          </a:p>
        </p:txBody>
      </p:sp>
      <p:sp>
        <p:nvSpPr>
          <p:cNvPr id="27" name="Oval 26">
            <a:extLst>
              <a:ext uri="{FF2B5EF4-FFF2-40B4-BE49-F238E27FC236}">
                <a16:creationId xmlns:a16="http://schemas.microsoft.com/office/drawing/2014/main" id="{00A88853-AAED-433E-8B0C-83BE9DC15DA0}"/>
              </a:ext>
            </a:extLst>
          </p:cNvPr>
          <p:cNvSpPr/>
          <p:nvPr/>
        </p:nvSpPr>
        <p:spPr>
          <a:xfrm>
            <a:off x="4424370" y="1874896"/>
            <a:ext cx="360000" cy="360000"/>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6649D0C-1539-4746-BA6C-EC9C3FAA9E35}"/>
              </a:ext>
            </a:extLst>
          </p:cNvPr>
          <p:cNvSpPr/>
          <p:nvPr/>
        </p:nvSpPr>
        <p:spPr>
          <a:xfrm>
            <a:off x="3735356" y="2342854"/>
            <a:ext cx="360000" cy="360000"/>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6DD0CBF7-8D0D-4254-B9FF-0A6630C4E7FF}"/>
              </a:ext>
            </a:extLst>
          </p:cNvPr>
          <p:cNvSpPr/>
          <p:nvPr/>
        </p:nvSpPr>
        <p:spPr>
          <a:xfrm>
            <a:off x="3399237" y="2596057"/>
            <a:ext cx="360000" cy="360000"/>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BCDAC4DF-9749-474F-B912-3E149F2831A2}"/>
              </a:ext>
            </a:extLst>
          </p:cNvPr>
          <p:cNvSpPr/>
          <p:nvPr/>
        </p:nvSpPr>
        <p:spPr>
          <a:xfrm>
            <a:off x="2382166" y="2522853"/>
            <a:ext cx="360000" cy="471171"/>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19FBC151-CE83-4AA7-9F4F-24C2BDE40B0F}"/>
              </a:ext>
            </a:extLst>
          </p:cNvPr>
          <p:cNvSpPr txBox="1"/>
          <p:nvPr/>
        </p:nvSpPr>
        <p:spPr>
          <a:xfrm>
            <a:off x="337770" y="2697248"/>
            <a:ext cx="1626391" cy="646331"/>
          </a:xfrm>
          <a:prstGeom prst="rect">
            <a:avLst/>
          </a:prstGeom>
          <a:noFill/>
        </p:spPr>
        <p:txBody>
          <a:bodyPr wrap="square">
            <a:spAutoFit/>
          </a:bodyPr>
          <a:lstStyle/>
          <a:p>
            <a:r>
              <a:rPr lang="en-US" sz="1200" b="1" dirty="0"/>
              <a:t>Spikes: </a:t>
            </a:r>
            <a:r>
              <a:rPr lang="en-US" sz="1200" dirty="0"/>
              <a:t>campaign offensives or event-related?</a:t>
            </a:r>
            <a:endParaRPr lang="en-US" dirty="0"/>
          </a:p>
        </p:txBody>
      </p:sp>
    </p:spTree>
    <p:extLst>
      <p:ext uri="{BB962C8B-B14F-4D97-AF65-F5344CB8AC3E}">
        <p14:creationId xmlns:p14="http://schemas.microsoft.com/office/powerpoint/2010/main" val="3050181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4.4</a:t>
            </a:r>
            <a:r>
              <a:rPr lang="de-DE" b="1" dirty="0"/>
              <a:t> User-Generated Discussions</a:t>
            </a:r>
            <a:endParaRPr lang="en-US" b="1"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14</a:t>
            </a:fld>
            <a:endParaRPr lang="en-US"/>
          </a:p>
        </p:txBody>
      </p:sp>
      <p:sp>
        <p:nvSpPr>
          <p:cNvPr id="11" name="TextBox 10">
            <a:extLst>
              <a:ext uri="{FF2B5EF4-FFF2-40B4-BE49-F238E27FC236}">
                <a16:creationId xmlns:a16="http://schemas.microsoft.com/office/drawing/2014/main" id="{DD58A1E5-55C6-450A-B512-2EA30203427D}"/>
              </a:ext>
            </a:extLst>
          </p:cNvPr>
          <p:cNvSpPr txBox="1"/>
          <p:nvPr/>
        </p:nvSpPr>
        <p:spPr>
          <a:xfrm rot="16200000">
            <a:off x="-1348915" y="2352829"/>
            <a:ext cx="3349689" cy="307777"/>
          </a:xfrm>
          <a:prstGeom prst="rect">
            <a:avLst/>
          </a:prstGeom>
          <a:noFill/>
        </p:spPr>
        <p:txBody>
          <a:bodyPr wrap="square">
            <a:spAutoFit/>
          </a:bodyPr>
          <a:lstStyle/>
          <a:p>
            <a:pPr algn="ctr"/>
            <a:r>
              <a:rPr lang="de-DE" sz="1400" b="1" dirty="0"/>
              <a:t>Marketing Side</a:t>
            </a:r>
            <a:endParaRPr lang="en-US" sz="1400" dirty="0"/>
          </a:p>
        </p:txBody>
      </p:sp>
      <p:sp>
        <p:nvSpPr>
          <p:cNvPr id="14" name="TextBox 13">
            <a:extLst>
              <a:ext uri="{FF2B5EF4-FFF2-40B4-BE49-F238E27FC236}">
                <a16:creationId xmlns:a16="http://schemas.microsoft.com/office/drawing/2014/main" id="{DBF169CC-1DA9-40F8-9A27-CEA943AFF00B}"/>
              </a:ext>
            </a:extLst>
          </p:cNvPr>
          <p:cNvSpPr txBox="1"/>
          <p:nvPr/>
        </p:nvSpPr>
        <p:spPr>
          <a:xfrm rot="16200000">
            <a:off x="-1348914" y="5029267"/>
            <a:ext cx="3349689" cy="307777"/>
          </a:xfrm>
          <a:prstGeom prst="rect">
            <a:avLst/>
          </a:prstGeom>
          <a:noFill/>
        </p:spPr>
        <p:txBody>
          <a:bodyPr wrap="square">
            <a:spAutoFit/>
          </a:bodyPr>
          <a:lstStyle/>
          <a:p>
            <a:pPr algn="ctr"/>
            <a:r>
              <a:rPr lang="de-DE" sz="1400" b="1" dirty="0"/>
              <a:t>User Side</a:t>
            </a:r>
            <a:endParaRPr lang="en-US" sz="1400" dirty="0"/>
          </a:p>
        </p:txBody>
      </p:sp>
      <p:pic>
        <p:nvPicPr>
          <p:cNvPr id="16" name="Picture 15">
            <a:extLst>
              <a:ext uri="{FF2B5EF4-FFF2-40B4-BE49-F238E27FC236}">
                <a16:creationId xmlns:a16="http://schemas.microsoft.com/office/drawing/2014/main" id="{9E38F723-3389-4ADC-B257-F5B2322EB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819" y="1426717"/>
            <a:ext cx="3500000" cy="2160000"/>
          </a:xfrm>
          <a:prstGeom prst="rect">
            <a:avLst/>
          </a:prstGeom>
        </p:spPr>
      </p:pic>
      <p:pic>
        <p:nvPicPr>
          <p:cNvPr id="18" name="Picture 17">
            <a:extLst>
              <a:ext uri="{FF2B5EF4-FFF2-40B4-BE49-F238E27FC236}">
                <a16:creationId xmlns:a16="http://schemas.microsoft.com/office/drawing/2014/main" id="{494A34E9-730B-4126-8907-21BE16CC0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89" y="4103155"/>
            <a:ext cx="3500000" cy="2160000"/>
          </a:xfrm>
          <a:prstGeom prst="rect">
            <a:avLst/>
          </a:prstGeom>
        </p:spPr>
      </p:pic>
      <p:pic>
        <p:nvPicPr>
          <p:cNvPr id="20" name="Picture 19">
            <a:extLst>
              <a:ext uri="{FF2B5EF4-FFF2-40B4-BE49-F238E27FC236}">
                <a16:creationId xmlns:a16="http://schemas.microsoft.com/office/drawing/2014/main" id="{4345EB91-1D1F-4C4B-B680-5F0085CD3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9819" y="1426717"/>
            <a:ext cx="3500000" cy="2160000"/>
          </a:xfrm>
          <a:prstGeom prst="rect">
            <a:avLst/>
          </a:prstGeom>
        </p:spPr>
      </p:pic>
      <p:pic>
        <p:nvPicPr>
          <p:cNvPr id="22" name="Picture 21">
            <a:extLst>
              <a:ext uri="{FF2B5EF4-FFF2-40B4-BE49-F238E27FC236}">
                <a16:creationId xmlns:a16="http://schemas.microsoft.com/office/drawing/2014/main" id="{3E0FCC5A-9F2B-48B8-AA54-76BD53FD5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9819" y="1426717"/>
            <a:ext cx="3500000" cy="2160000"/>
          </a:xfrm>
          <a:prstGeom prst="rect">
            <a:avLst/>
          </a:prstGeom>
        </p:spPr>
      </p:pic>
      <p:pic>
        <p:nvPicPr>
          <p:cNvPr id="24" name="Picture 23">
            <a:extLst>
              <a:ext uri="{FF2B5EF4-FFF2-40B4-BE49-F238E27FC236}">
                <a16:creationId xmlns:a16="http://schemas.microsoft.com/office/drawing/2014/main" id="{C12E346B-4710-4461-823A-34F81F471A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8069" y="4103155"/>
            <a:ext cx="3500000" cy="2160000"/>
          </a:xfrm>
          <a:prstGeom prst="rect">
            <a:avLst/>
          </a:prstGeom>
        </p:spPr>
      </p:pic>
      <p:pic>
        <p:nvPicPr>
          <p:cNvPr id="26" name="Picture 25">
            <a:extLst>
              <a:ext uri="{FF2B5EF4-FFF2-40B4-BE49-F238E27FC236}">
                <a16:creationId xmlns:a16="http://schemas.microsoft.com/office/drawing/2014/main" id="{A20264B7-51E8-4F95-9F5F-1374993F3F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5209" y="4100410"/>
            <a:ext cx="3500000" cy="2160000"/>
          </a:xfrm>
          <a:prstGeom prst="rect">
            <a:avLst/>
          </a:prstGeom>
        </p:spPr>
      </p:pic>
      <p:sp>
        <p:nvSpPr>
          <p:cNvPr id="27" name="Oval 26">
            <a:extLst>
              <a:ext uri="{FF2B5EF4-FFF2-40B4-BE49-F238E27FC236}">
                <a16:creationId xmlns:a16="http://schemas.microsoft.com/office/drawing/2014/main" id="{614FBF29-BF6D-4206-BAD0-5517EC881C99}"/>
              </a:ext>
            </a:extLst>
          </p:cNvPr>
          <p:cNvSpPr/>
          <p:nvPr/>
        </p:nvSpPr>
        <p:spPr>
          <a:xfrm>
            <a:off x="8554410" y="1606628"/>
            <a:ext cx="360000" cy="360000"/>
          </a:xfrm>
          <a:prstGeom prst="ellipse">
            <a:avLst/>
          </a:prstGeom>
          <a:noFill/>
          <a:ln>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F0FAF239-F5FC-4315-96BB-B11457460251}"/>
              </a:ext>
            </a:extLst>
          </p:cNvPr>
          <p:cNvSpPr txBox="1"/>
          <p:nvPr/>
        </p:nvSpPr>
        <p:spPr>
          <a:xfrm>
            <a:off x="8666606" y="1617359"/>
            <a:ext cx="869589" cy="261610"/>
          </a:xfrm>
          <a:prstGeom prst="rect">
            <a:avLst/>
          </a:prstGeom>
          <a:noFill/>
        </p:spPr>
        <p:txBody>
          <a:bodyPr wrap="square">
            <a:spAutoFit/>
          </a:bodyPr>
          <a:lstStyle/>
          <a:p>
            <a:pPr algn="ctr"/>
            <a:r>
              <a:rPr lang="de-DE" sz="1050" b="1" dirty="0">
                <a:solidFill>
                  <a:srgbClr val="002060"/>
                </a:solidFill>
              </a:rPr>
              <a:t>???</a:t>
            </a:r>
            <a:endParaRPr lang="en-US" sz="1050" b="1" dirty="0">
              <a:solidFill>
                <a:srgbClr val="002060"/>
              </a:solidFill>
            </a:endParaRPr>
          </a:p>
        </p:txBody>
      </p:sp>
      <p:sp>
        <p:nvSpPr>
          <p:cNvPr id="15" name="TextBox 14">
            <a:extLst>
              <a:ext uri="{FF2B5EF4-FFF2-40B4-BE49-F238E27FC236}">
                <a16:creationId xmlns:a16="http://schemas.microsoft.com/office/drawing/2014/main" id="{F843BA5C-5BF8-44A1-91D3-E737E5D0EE43}"/>
              </a:ext>
            </a:extLst>
          </p:cNvPr>
          <p:cNvSpPr txBox="1"/>
          <p:nvPr/>
        </p:nvSpPr>
        <p:spPr>
          <a:xfrm>
            <a:off x="4572328" y="3633638"/>
            <a:ext cx="3047343" cy="461665"/>
          </a:xfrm>
          <a:prstGeom prst="rect">
            <a:avLst/>
          </a:prstGeom>
          <a:noFill/>
        </p:spPr>
        <p:txBody>
          <a:bodyPr wrap="square">
            <a:spAutoFit/>
          </a:bodyPr>
          <a:lstStyle/>
          <a:p>
            <a:r>
              <a:rPr lang="en-US" sz="1200" b="1" dirty="0">
                <a:sym typeface="Wingdings" panose="05000000000000000000" pitchFamily="2" charset="2"/>
              </a:rPr>
              <a:t> no visible connection between the volume of both sides</a:t>
            </a:r>
            <a:endParaRPr lang="en-US" sz="1200" b="1" dirty="0"/>
          </a:p>
        </p:txBody>
      </p:sp>
    </p:spTree>
    <p:extLst>
      <p:ext uri="{BB962C8B-B14F-4D97-AF65-F5344CB8AC3E}">
        <p14:creationId xmlns:p14="http://schemas.microsoft.com/office/powerpoint/2010/main" val="2947688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4.4</a:t>
            </a:r>
            <a:r>
              <a:rPr lang="de-DE" b="1" dirty="0"/>
              <a:t> User-Generated Discussions</a:t>
            </a:r>
            <a:endParaRPr lang="en-US" b="1"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15</a:t>
            </a:fld>
            <a:endParaRPr lang="en-US"/>
          </a:p>
        </p:txBody>
      </p:sp>
      <p:pic>
        <p:nvPicPr>
          <p:cNvPr id="29" name="Picture 2">
            <a:extLst>
              <a:ext uri="{FF2B5EF4-FFF2-40B4-BE49-F238E27FC236}">
                <a16:creationId xmlns:a16="http://schemas.microsoft.com/office/drawing/2014/main" id="{173D04A1-E27D-47BD-9DD9-813F2C650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1975" y="131668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182801C1-2944-4B7D-9114-ACE78679C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9194" y="4089166"/>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DC7C4A-1F93-4CF1-99EF-02C101021D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8720" y="3983984"/>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E8CBD539-51C8-4D8A-9F27-2561B72033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78" y="1690688"/>
            <a:ext cx="3499994" cy="2160000"/>
          </a:xfrm>
          <a:prstGeom prst="rect">
            <a:avLst/>
          </a:prstGeom>
        </p:spPr>
      </p:pic>
      <p:pic>
        <p:nvPicPr>
          <p:cNvPr id="37" name="Picture 36">
            <a:extLst>
              <a:ext uri="{FF2B5EF4-FFF2-40B4-BE49-F238E27FC236}">
                <a16:creationId xmlns:a16="http://schemas.microsoft.com/office/drawing/2014/main" id="{4E93288B-C6AC-4483-B8F3-6C9706AD08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7754" y="1676685"/>
            <a:ext cx="3500000" cy="2160000"/>
          </a:xfrm>
          <a:prstGeom prst="rect">
            <a:avLst/>
          </a:prstGeom>
        </p:spPr>
      </p:pic>
      <p:pic>
        <p:nvPicPr>
          <p:cNvPr id="30" name="Picture 4">
            <a:extLst>
              <a:ext uri="{FF2B5EF4-FFF2-40B4-BE49-F238E27FC236}">
                <a16:creationId xmlns:a16="http://schemas.microsoft.com/office/drawing/2014/main" id="{4F5EFD01-C976-4AA5-A6ED-730B5E5362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11597" y="1330688"/>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7E437A5-33A7-41BC-9ABE-F00EFDD6B2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9197" y="1676685"/>
            <a:ext cx="3500000" cy="2160000"/>
          </a:xfrm>
          <a:prstGeom prst="rect">
            <a:avLst/>
          </a:prstGeom>
        </p:spPr>
      </p:pic>
      <p:pic>
        <p:nvPicPr>
          <p:cNvPr id="31" name="Picture 6">
            <a:extLst>
              <a:ext uri="{FF2B5EF4-FFF2-40B4-BE49-F238E27FC236}">
                <a16:creationId xmlns:a16="http://schemas.microsoft.com/office/drawing/2014/main" id="{F8A34E9B-283F-4835-BF97-CA6068490E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0445" y="1316685"/>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79C45151-6226-4F59-84BD-621538F198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72" y="4343984"/>
            <a:ext cx="3500000" cy="2160000"/>
          </a:xfrm>
          <a:prstGeom prst="rect">
            <a:avLst/>
          </a:prstGeom>
        </p:spPr>
      </p:pic>
      <p:pic>
        <p:nvPicPr>
          <p:cNvPr id="43" name="Picture 42">
            <a:extLst>
              <a:ext uri="{FF2B5EF4-FFF2-40B4-BE49-F238E27FC236}">
                <a16:creationId xmlns:a16="http://schemas.microsoft.com/office/drawing/2014/main" id="{F3F1C5B2-C6EE-46EC-9592-CD9705076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77754" y="4332875"/>
            <a:ext cx="3500000" cy="2160000"/>
          </a:xfrm>
          <a:prstGeom prst="rect">
            <a:avLst/>
          </a:prstGeom>
        </p:spPr>
      </p:pic>
      <p:pic>
        <p:nvPicPr>
          <p:cNvPr id="34" name="Picture 10">
            <a:extLst>
              <a:ext uri="{FF2B5EF4-FFF2-40B4-BE49-F238E27FC236}">
                <a16:creationId xmlns:a16="http://schemas.microsoft.com/office/drawing/2014/main" id="{B297DA89-03BE-4A80-A546-FA0F948826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7414" y="3983984"/>
            <a:ext cx="57066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5B660EE4-64CB-4BE9-B229-1584D907F5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44437" y="4343984"/>
            <a:ext cx="3500000" cy="2160000"/>
          </a:xfrm>
          <a:prstGeom prst="rect">
            <a:avLst/>
          </a:prstGeom>
        </p:spPr>
      </p:pic>
      <p:sp>
        <p:nvSpPr>
          <p:cNvPr id="47" name="TextBox 46">
            <a:extLst>
              <a:ext uri="{FF2B5EF4-FFF2-40B4-BE49-F238E27FC236}">
                <a16:creationId xmlns:a16="http://schemas.microsoft.com/office/drawing/2014/main" id="{D961B4FC-BFEC-4FAD-9DFC-6B5D22178003}"/>
              </a:ext>
            </a:extLst>
          </p:cNvPr>
          <p:cNvSpPr txBox="1"/>
          <p:nvPr/>
        </p:nvSpPr>
        <p:spPr>
          <a:xfrm>
            <a:off x="8848461" y="1676685"/>
            <a:ext cx="2886075" cy="4185761"/>
          </a:xfrm>
          <a:prstGeom prst="rect">
            <a:avLst/>
          </a:prstGeom>
          <a:noFill/>
        </p:spPr>
        <p:txBody>
          <a:bodyPr wrap="square">
            <a:spAutoFit/>
          </a:bodyPr>
          <a:lstStyle/>
          <a:p>
            <a:r>
              <a:rPr lang="de-DE" sz="1800" b="1" dirty="0"/>
              <a:t>Public Party Images:</a:t>
            </a:r>
            <a:endParaRPr lang="en-US" dirty="0"/>
          </a:p>
          <a:p>
            <a:pPr marL="285750" indent="-285750">
              <a:buFont typeface="Wingdings" panose="05000000000000000000" pitchFamily="2" charset="2"/>
              <a:buChar char="§"/>
            </a:pPr>
            <a:r>
              <a:rPr lang="en-US" sz="1600" dirty="0"/>
              <a:t>SPD with highest values in 3 emotions, while Greens (4) and </a:t>
            </a:r>
            <a:r>
              <a:rPr lang="en-US" sz="1600" dirty="0" err="1"/>
              <a:t>AfD</a:t>
            </a:r>
            <a:r>
              <a:rPr lang="en-US" sz="1600" dirty="0"/>
              <a:t> (3) have the lowest value in as many emotions</a:t>
            </a:r>
          </a:p>
          <a:p>
            <a:pPr marL="285750" indent="-285750">
              <a:buFont typeface="Wingdings" panose="05000000000000000000" pitchFamily="2" charset="2"/>
              <a:buChar char="§"/>
            </a:pPr>
            <a:r>
              <a:rPr lang="en-US" sz="1600" dirty="0"/>
              <a:t>Similar Perceptions</a:t>
            </a:r>
          </a:p>
          <a:p>
            <a:pPr marL="742950" lvl="1" indent="-285750">
              <a:buFont typeface="Wingdings" panose="05000000000000000000" pitchFamily="2" charset="2"/>
              <a:buChar char="§"/>
            </a:pPr>
            <a:r>
              <a:rPr lang="en-US" sz="1400" dirty="0"/>
              <a:t>Group 1 – CDU &amp; FDP</a:t>
            </a:r>
          </a:p>
          <a:p>
            <a:pPr marL="742950" lvl="1" indent="-285750">
              <a:buFont typeface="Wingdings" panose="05000000000000000000" pitchFamily="2" charset="2"/>
              <a:buChar char="§"/>
            </a:pPr>
            <a:r>
              <a:rPr lang="en-US" sz="1400" dirty="0"/>
              <a:t>Group 2 – Greens &amp; Left</a:t>
            </a:r>
          </a:p>
          <a:p>
            <a:pPr marL="742950" lvl="1" indent="-285750">
              <a:buFont typeface="Wingdings" panose="05000000000000000000" pitchFamily="2" charset="2"/>
              <a:buChar char="§"/>
            </a:pPr>
            <a:r>
              <a:rPr lang="en-US" sz="1400" dirty="0"/>
              <a:t>SPD and </a:t>
            </a:r>
            <a:r>
              <a:rPr lang="en-US" sz="1400" dirty="0" err="1"/>
              <a:t>AfD</a:t>
            </a:r>
            <a:r>
              <a:rPr lang="en-US" sz="1400" dirty="0"/>
              <a:t> unique</a:t>
            </a:r>
          </a:p>
          <a:p>
            <a:pPr marL="285750" indent="-285750">
              <a:buFont typeface="Wingdings" panose="05000000000000000000" pitchFamily="2" charset="2"/>
              <a:buChar char="§"/>
            </a:pPr>
            <a:r>
              <a:rPr lang="en-US" sz="1600" dirty="0" err="1"/>
              <a:t>Congruene</a:t>
            </a:r>
            <a:r>
              <a:rPr lang="en-US" sz="1600" dirty="0"/>
              <a:t> with Emotions in Marketing?</a:t>
            </a:r>
          </a:p>
          <a:p>
            <a:r>
              <a:rPr lang="en-US" sz="1600" dirty="0">
                <a:sym typeface="Wingdings" panose="05000000000000000000" pitchFamily="2" charset="2"/>
              </a:rPr>
              <a:t> Congruence Plot still in work</a:t>
            </a:r>
            <a:endParaRPr lang="en-US" sz="1600" dirty="0"/>
          </a:p>
        </p:txBody>
      </p:sp>
      <p:sp>
        <p:nvSpPr>
          <p:cNvPr id="46" name="Rectangle 45">
            <a:extLst>
              <a:ext uri="{FF2B5EF4-FFF2-40B4-BE49-F238E27FC236}">
                <a16:creationId xmlns:a16="http://schemas.microsoft.com/office/drawing/2014/main" id="{9D3A662B-271E-480E-AFE3-41EEC0184946}"/>
              </a:ext>
            </a:extLst>
          </p:cNvPr>
          <p:cNvSpPr/>
          <p:nvPr/>
        </p:nvSpPr>
        <p:spPr>
          <a:xfrm>
            <a:off x="10719600" y="365125"/>
            <a:ext cx="1014936" cy="102395"/>
          </a:xfrm>
          <a:prstGeom prst="rect">
            <a:avLst/>
          </a:prstGeom>
          <a:solidFill>
            <a:schemeClr val="bg1"/>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a:solidFill>
                  <a:schemeClr val="tx1"/>
                </a:solidFill>
              </a:rPr>
              <a:t>Maximum Value</a:t>
            </a:r>
            <a:endParaRPr lang="en-US" sz="600" dirty="0">
              <a:solidFill>
                <a:schemeClr val="tx1"/>
              </a:solidFill>
            </a:endParaRPr>
          </a:p>
        </p:txBody>
      </p:sp>
      <p:sp>
        <p:nvSpPr>
          <p:cNvPr id="51" name="Rectangle 50">
            <a:extLst>
              <a:ext uri="{FF2B5EF4-FFF2-40B4-BE49-F238E27FC236}">
                <a16:creationId xmlns:a16="http://schemas.microsoft.com/office/drawing/2014/main" id="{B9040554-354A-4289-90D5-83901B0626CF}"/>
              </a:ext>
            </a:extLst>
          </p:cNvPr>
          <p:cNvSpPr/>
          <p:nvPr/>
        </p:nvSpPr>
        <p:spPr>
          <a:xfrm>
            <a:off x="1688622" y="1815383"/>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2D06CF-E448-406D-A176-25AF9C039362}"/>
              </a:ext>
            </a:extLst>
          </p:cNvPr>
          <p:cNvSpPr/>
          <p:nvPr/>
        </p:nvSpPr>
        <p:spPr>
          <a:xfrm>
            <a:off x="1008377" y="4732465"/>
            <a:ext cx="327503"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4BB30A5-EB7F-4EE8-8F49-5D557A96C9BE}"/>
              </a:ext>
            </a:extLst>
          </p:cNvPr>
          <p:cNvSpPr/>
          <p:nvPr/>
        </p:nvSpPr>
        <p:spPr>
          <a:xfrm>
            <a:off x="770814" y="2727505"/>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31D4CC5-E0F7-4F4D-9763-1052D39980D8}"/>
              </a:ext>
            </a:extLst>
          </p:cNvPr>
          <p:cNvSpPr/>
          <p:nvPr/>
        </p:nvSpPr>
        <p:spPr>
          <a:xfrm>
            <a:off x="3826343" y="6018392"/>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CD0D4D7-47B5-4252-A1E9-C21485913ADD}"/>
              </a:ext>
            </a:extLst>
          </p:cNvPr>
          <p:cNvSpPr/>
          <p:nvPr/>
        </p:nvSpPr>
        <p:spPr>
          <a:xfrm>
            <a:off x="7345844" y="3624378"/>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55D9BB2-3723-4F07-87B6-7CB4F739328C}"/>
              </a:ext>
            </a:extLst>
          </p:cNvPr>
          <p:cNvSpPr/>
          <p:nvPr/>
        </p:nvSpPr>
        <p:spPr>
          <a:xfrm>
            <a:off x="5126334" y="6011185"/>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5A7AF50-611A-45E4-AEF3-EEEAE5733570}"/>
              </a:ext>
            </a:extLst>
          </p:cNvPr>
          <p:cNvSpPr/>
          <p:nvPr/>
        </p:nvSpPr>
        <p:spPr>
          <a:xfrm>
            <a:off x="2611054" y="2727505"/>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8D990D9-441B-4C6E-A077-297C6CA89AEF}"/>
              </a:ext>
            </a:extLst>
          </p:cNvPr>
          <p:cNvSpPr/>
          <p:nvPr/>
        </p:nvSpPr>
        <p:spPr>
          <a:xfrm>
            <a:off x="8029148" y="4732464"/>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6DCCF8FA-4779-4842-A96C-9696D04BB155}"/>
              </a:ext>
            </a:extLst>
          </p:cNvPr>
          <p:cNvSpPr/>
          <p:nvPr/>
        </p:nvSpPr>
        <p:spPr>
          <a:xfrm>
            <a:off x="10719600" y="552712"/>
            <a:ext cx="1014936" cy="102395"/>
          </a:xfrm>
          <a:prstGeom prst="rect">
            <a:avLst/>
          </a:prstGeom>
          <a:solidFill>
            <a:schemeClr val="bg1"/>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a:solidFill>
                  <a:schemeClr val="tx1"/>
                </a:solidFill>
              </a:rPr>
              <a:t>Minimum Value</a:t>
            </a:r>
            <a:endParaRPr lang="en-US" sz="600" dirty="0">
              <a:solidFill>
                <a:schemeClr val="tx1"/>
              </a:solidFill>
            </a:endParaRPr>
          </a:p>
        </p:txBody>
      </p:sp>
      <p:sp>
        <p:nvSpPr>
          <p:cNvPr id="61" name="Rectangle 60">
            <a:extLst>
              <a:ext uri="{FF2B5EF4-FFF2-40B4-BE49-F238E27FC236}">
                <a16:creationId xmlns:a16="http://schemas.microsoft.com/office/drawing/2014/main" id="{0960856E-33C9-43C2-B913-30DECA90F7D3}"/>
              </a:ext>
            </a:extLst>
          </p:cNvPr>
          <p:cNvSpPr/>
          <p:nvPr/>
        </p:nvSpPr>
        <p:spPr>
          <a:xfrm>
            <a:off x="7356103" y="4454289"/>
            <a:ext cx="266700"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D52C610-790C-49AA-B934-FD3ECB15355E}"/>
              </a:ext>
            </a:extLst>
          </p:cNvPr>
          <p:cNvSpPr/>
          <p:nvPr/>
        </p:nvSpPr>
        <p:spPr>
          <a:xfrm>
            <a:off x="6670358" y="2055504"/>
            <a:ext cx="340042"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AD4181E-69E6-458A-9126-C04370B14180}"/>
              </a:ext>
            </a:extLst>
          </p:cNvPr>
          <p:cNvSpPr/>
          <p:nvPr/>
        </p:nvSpPr>
        <p:spPr>
          <a:xfrm>
            <a:off x="6435724" y="2705487"/>
            <a:ext cx="247439"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0205B1-A824-4E81-8943-5245968CEE09}"/>
              </a:ext>
            </a:extLst>
          </p:cNvPr>
          <p:cNvSpPr/>
          <p:nvPr/>
        </p:nvSpPr>
        <p:spPr>
          <a:xfrm>
            <a:off x="6707156" y="3364179"/>
            <a:ext cx="247439"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E62AA62-2C26-4198-A367-57352B1E2669}"/>
              </a:ext>
            </a:extLst>
          </p:cNvPr>
          <p:cNvSpPr/>
          <p:nvPr/>
        </p:nvSpPr>
        <p:spPr>
          <a:xfrm>
            <a:off x="4502934" y="6277136"/>
            <a:ext cx="247439"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8551F80-0852-4916-AA52-299197FC1A51}"/>
              </a:ext>
            </a:extLst>
          </p:cNvPr>
          <p:cNvSpPr/>
          <p:nvPr/>
        </p:nvSpPr>
        <p:spPr>
          <a:xfrm>
            <a:off x="7949536" y="3364179"/>
            <a:ext cx="340042"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8EE3D92-61CD-4B5D-9762-0F03C6DEAEFC}"/>
              </a:ext>
            </a:extLst>
          </p:cNvPr>
          <p:cNvSpPr/>
          <p:nvPr/>
        </p:nvSpPr>
        <p:spPr>
          <a:xfrm>
            <a:off x="5417334" y="5361677"/>
            <a:ext cx="247439"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AC4C54F-B23A-47A4-9E26-D263E289A1EE}"/>
              </a:ext>
            </a:extLst>
          </p:cNvPr>
          <p:cNvSpPr/>
          <p:nvPr/>
        </p:nvSpPr>
        <p:spPr>
          <a:xfrm>
            <a:off x="5160736" y="4732463"/>
            <a:ext cx="247439"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6AAA35F-6F59-44F0-8B55-FF27A443D045}"/>
              </a:ext>
            </a:extLst>
          </p:cNvPr>
          <p:cNvSpPr txBox="1"/>
          <p:nvPr/>
        </p:nvSpPr>
        <p:spPr>
          <a:xfrm>
            <a:off x="10734260" y="734328"/>
            <a:ext cx="985616" cy="276999"/>
          </a:xfrm>
          <a:prstGeom prst="rect">
            <a:avLst/>
          </a:prstGeom>
          <a:noFill/>
        </p:spPr>
        <p:txBody>
          <a:bodyPr wrap="square" rtlCol="0">
            <a:spAutoFit/>
          </a:bodyPr>
          <a:lstStyle/>
          <a:p>
            <a:pPr algn="ctr"/>
            <a:r>
              <a:rPr lang="de-DE" sz="600" dirty="0"/>
              <a:t>For each emotion in the entire data set</a:t>
            </a:r>
            <a:endParaRPr lang="en-US" sz="600" dirty="0"/>
          </a:p>
        </p:txBody>
      </p:sp>
    </p:spTree>
    <p:extLst>
      <p:ext uri="{BB962C8B-B14F-4D97-AF65-F5344CB8AC3E}">
        <p14:creationId xmlns:p14="http://schemas.microsoft.com/office/powerpoint/2010/main" val="2261486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F628F2C-DB09-4016-9CC1-747A8ADEC2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1005" y="4343618"/>
            <a:ext cx="3500000" cy="2160000"/>
          </a:xfrm>
          <a:prstGeom prst="rect">
            <a:avLst/>
          </a:prstGeom>
        </p:spPr>
      </p:pic>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4.4</a:t>
            </a:r>
            <a:r>
              <a:rPr lang="de-DE" b="1" dirty="0"/>
              <a:t> User-Generated Discussions</a:t>
            </a:r>
            <a:endParaRPr lang="en-US" b="1"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16</a:t>
            </a:fld>
            <a:endParaRPr lang="en-US"/>
          </a:p>
        </p:txBody>
      </p:sp>
      <p:pic>
        <p:nvPicPr>
          <p:cNvPr id="29" name="Picture 2">
            <a:extLst>
              <a:ext uri="{FF2B5EF4-FFF2-40B4-BE49-F238E27FC236}">
                <a16:creationId xmlns:a16="http://schemas.microsoft.com/office/drawing/2014/main" id="{173D04A1-E27D-47BD-9DD9-813F2C650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975" y="131668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a:extLst>
              <a:ext uri="{FF2B5EF4-FFF2-40B4-BE49-F238E27FC236}">
                <a16:creationId xmlns:a16="http://schemas.microsoft.com/office/drawing/2014/main" id="{182801C1-2944-4B7D-9114-ACE78679C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9194" y="4089166"/>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DC7C4A-1F93-4CF1-99EF-02C101021D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720" y="3983984"/>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a:extLst>
              <a:ext uri="{FF2B5EF4-FFF2-40B4-BE49-F238E27FC236}">
                <a16:creationId xmlns:a16="http://schemas.microsoft.com/office/drawing/2014/main" id="{4F5EFD01-C976-4AA5-A6ED-730B5E5362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1597" y="1330688"/>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F8A34E9B-283F-4835-BF97-CA6068490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80445" y="1316685"/>
            <a:ext cx="597499" cy="3600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BD35265-213F-42F0-910E-E2419767B9FB}"/>
              </a:ext>
            </a:extLst>
          </p:cNvPr>
          <p:cNvSpPr/>
          <p:nvPr/>
        </p:nvSpPr>
        <p:spPr>
          <a:xfrm>
            <a:off x="10719600" y="365125"/>
            <a:ext cx="1014936" cy="102395"/>
          </a:xfrm>
          <a:prstGeom prst="rect">
            <a:avLst/>
          </a:prstGeom>
          <a:solidFill>
            <a:schemeClr val="bg1"/>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a:solidFill>
                  <a:schemeClr val="tx1"/>
                </a:solidFill>
              </a:rPr>
              <a:t>Maximum Value</a:t>
            </a:r>
            <a:endParaRPr lang="en-US" sz="600" dirty="0">
              <a:solidFill>
                <a:schemeClr val="tx1"/>
              </a:solidFill>
            </a:endParaRPr>
          </a:p>
        </p:txBody>
      </p:sp>
      <p:sp>
        <p:nvSpPr>
          <p:cNvPr id="28" name="Rectangle 27">
            <a:extLst>
              <a:ext uri="{FF2B5EF4-FFF2-40B4-BE49-F238E27FC236}">
                <a16:creationId xmlns:a16="http://schemas.microsoft.com/office/drawing/2014/main" id="{6147E047-4ED8-41CB-B087-8F0BC12FECE2}"/>
              </a:ext>
            </a:extLst>
          </p:cNvPr>
          <p:cNvSpPr/>
          <p:nvPr/>
        </p:nvSpPr>
        <p:spPr>
          <a:xfrm>
            <a:off x="10719600" y="552712"/>
            <a:ext cx="1014936" cy="102395"/>
          </a:xfrm>
          <a:prstGeom prst="rect">
            <a:avLst/>
          </a:prstGeom>
          <a:solidFill>
            <a:schemeClr val="bg1"/>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a:solidFill>
                  <a:schemeClr val="tx1"/>
                </a:solidFill>
              </a:rPr>
              <a:t>Minimum Value</a:t>
            </a:r>
            <a:endParaRPr lang="en-US" sz="600" dirty="0">
              <a:solidFill>
                <a:schemeClr val="tx1"/>
              </a:solidFill>
            </a:endParaRPr>
          </a:p>
        </p:txBody>
      </p:sp>
      <p:pic>
        <p:nvPicPr>
          <p:cNvPr id="7" name="Picture 6">
            <a:extLst>
              <a:ext uri="{FF2B5EF4-FFF2-40B4-BE49-F238E27FC236}">
                <a16:creationId xmlns:a16="http://schemas.microsoft.com/office/drawing/2014/main" id="{6F4F4F02-774B-40CA-BBB5-3FA11AAAD4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75" y="1676685"/>
            <a:ext cx="3500000" cy="2160000"/>
          </a:xfrm>
          <a:prstGeom prst="rect">
            <a:avLst/>
          </a:prstGeom>
        </p:spPr>
      </p:pic>
      <p:pic>
        <p:nvPicPr>
          <p:cNvPr id="9" name="Picture 8">
            <a:extLst>
              <a:ext uri="{FF2B5EF4-FFF2-40B4-BE49-F238E27FC236}">
                <a16:creationId xmlns:a16="http://schemas.microsoft.com/office/drawing/2014/main" id="{8B5C425A-B70C-432C-A7C2-A1593345AB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1534" y="1690688"/>
            <a:ext cx="3500000" cy="2160000"/>
          </a:xfrm>
          <a:prstGeom prst="rect">
            <a:avLst/>
          </a:prstGeom>
        </p:spPr>
      </p:pic>
      <p:pic>
        <p:nvPicPr>
          <p:cNvPr id="11" name="Picture 10">
            <a:extLst>
              <a:ext uri="{FF2B5EF4-FFF2-40B4-BE49-F238E27FC236}">
                <a16:creationId xmlns:a16="http://schemas.microsoft.com/office/drawing/2014/main" id="{65088D74-457A-4457-A790-DC403F829B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29633" y="1676685"/>
            <a:ext cx="3500000" cy="2160000"/>
          </a:xfrm>
          <a:prstGeom prst="rect">
            <a:avLst/>
          </a:prstGeom>
        </p:spPr>
      </p:pic>
      <p:pic>
        <p:nvPicPr>
          <p:cNvPr id="13" name="Picture 12">
            <a:extLst>
              <a:ext uri="{FF2B5EF4-FFF2-40B4-BE49-F238E27FC236}">
                <a16:creationId xmlns:a16="http://schemas.microsoft.com/office/drawing/2014/main" id="{F16A8580-3652-41A2-BD14-C1AB26C8648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975" y="4343984"/>
            <a:ext cx="3500000" cy="2160000"/>
          </a:xfrm>
          <a:prstGeom prst="rect">
            <a:avLst/>
          </a:prstGeom>
        </p:spPr>
      </p:pic>
      <p:sp>
        <p:nvSpPr>
          <p:cNvPr id="26" name="TextBox 25">
            <a:extLst>
              <a:ext uri="{FF2B5EF4-FFF2-40B4-BE49-F238E27FC236}">
                <a16:creationId xmlns:a16="http://schemas.microsoft.com/office/drawing/2014/main" id="{05735FBF-06B7-4D8B-BFC5-4C28552E090B}"/>
              </a:ext>
            </a:extLst>
          </p:cNvPr>
          <p:cNvSpPr txBox="1"/>
          <p:nvPr/>
        </p:nvSpPr>
        <p:spPr>
          <a:xfrm>
            <a:off x="8848461" y="1676685"/>
            <a:ext cx="3309114" cy="4555093"/>
          </a:xfrm>
          <a:prstGeom prst="rect">
            <a:avLst/>
          </a:prstGeom>
          <a:noFill/>
        </p:spPr>
        <p:txBody>
          <a:bodyPr wrap="square">
            <a:spAutoFit/>
          </a:bodyPr>
          <a:lstStyle/>
          <a:p>
            <a:r>
              <a:rPr lang="de-DE" sz="1800" b="1" dirty="0"/>
              <a:t>Public Candidate Images:</a:t>
            </a:r>
            <a:endParaRPr lang="en-US" dirty="0"/>
          </a:p>
          <a:p>
            <a:pPr marL="285750" indent="-285750">
              <a:buFont typeface="Wingdings" panose="05000000000000000000" pitchFamily="2" charset="2"/>
              <a:buChar char="§"/>
            </a:pPr>
            <a:r>
              <a:rPr lang="en-US" sz="1600" dirty="0"/>
              <a:t>Similar pattern: Olaf Scholz (SPD) and Christian Lindner (FDP) both induce few negative emotions and a high volume of ‘trust’</a:t>
            </a:r>
          </a:p>
          <a:p>
            <a:pPr marL="285750" indent="-285750">
              <a:buFont typeface="Wingdings" panose="05000000000000000000" pitchFamily="2" charset="2"/>
              <a:buChar char="§"/>
            </a:pPr>
            <a:r>
              <a:rPr lang="en-US" sz="1600" dirty="0"/>
              <a:t>Alexander Dobrindt (CSU) draws high levels of ‘disgust’ and ‘fear’, indicating a very negative public perception</a:t>
            </a:r>
          </a:p>
          <a:p>
            <a:pPr marL="285750" indent="-285750">
              <a:buFont typeface="Wingdings" panose="05000000000000000000" pitchFamily="2" charset="2"/>
              <a:buChar char="§"/>
            </a:pPr>
            <a:r>
              <a:rPr lang="en-US" sz="1600" dirty="0"/>
              <a:t>Surprisingly, the </a:t>
            </a:r>
            <a:r>
              <a:rPr lang="en-US" sz="1600" dirty="0" err="1"/>
              <a:t>AfD</a:t>
            </a:r>
            <a:r>
              <a:rPr lang="en-US" sz="1600" dirty="0"/>
              <a:t> candidates have low values for emotions across the board, even in categories that they were leading in their marketing efforts (anger, disgust &amp; fear)</a:t>
            </a:r>
          </a:p>
        </p:txBody>
      </p:sp>
      <p:pic>
        <p:nvPicPr>
          <p:cNvPr id="15" name="Picture 14">
            <a:extLst>
              <a:ext uri="{FF2B5EF4-FFF2-40B4-BE49-F238E27FC236}">
                <a16:creationId xmlns:a16="http://schemas.microsoft.com/office/drawing/2014/main" id="{E0D0FDFA-5DAD-450E-97A9-B8DFF4EA614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81534" y="4342221"/>
            <a:ext cx="3500000" cy="2160000"/>
          </a:xfrm>
          <a:prstGeom prst="rect">
            <a:avLst/>
          </a:prstGeom>
        </p:spPr>
      </p:pic>
      <p:pic>
        <p:nvPicPr>
          <p:cNvPr id="34" name="Picture 10">
            <a:extLst>
              <a:ext uri="{FF2B5EF4-FFF2-40B4-BE49-F238E27FC236}">
                <a16:creationId xmlns:a16="http://schemas.microsoft.com/office/drawing/2014/main" id="{B297DA89-03BE-4A80-A546-FA0F948826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47414" y="3983984"/>
            <a:ext cx="57066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0953DD59-F60D-40AA-96E1-3F9924A73A4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286" y="1330688"/>
            <a:ext cx="668334" cy="9000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EEE209-BF3B-417A-93E5-620A4F3815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72492" y="1321163"/>
            <a:ext cx="673620" cy="9000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2A8750C-889B-470E-B57E-9A00AB03F5C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7089" y="2630542"/>
            <a:ext cx="647635" cy="90000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32639EC-6E50-4667-A3DF-68300FFED2E6}"/>
              </a:ext>
            </a:extLst>
          </p:cNvPr>
          <p:cNvSpPr txBox="1"/>
          <p:nvPr/>
        </p:nvSpPr>
        <p:spPr>
          <a:xfrm>
            <a:off x="190286" y="2292238"/>
            <a:ext cx="620529" cy="184666"/>
          </a:xfrm>
          <a:prstGeom prst="rect">
            <a:avLst/>
          </a:prstGeom>
          <a:noFill/>
        </p:spPr>
        <p:txBody>
          <a:bodyPr wrap="square" rtlCol="0">
            <a:spAutoFit/>
          </a:bodyPr>
          <a:lstStyle/>
          <a:p>
            <a:pPr algn="ctr"/>
            <a:r>
              <a:rPr lang="de-DE" sz="600" dirty="0"/>
              <a:t>Olaf Scholz</a:t>
            </a:r>
            <a:endParaRPr lang="en-US" sz="600" dirty="0"/>
          </a:p>
        </p:txBody>
      </p:sp>
      <p:sp>
        <p:nvSpPr>
          <p:cNvPr id="35" name="TextBox 34">
            <a:extLst>
              <a:ext uri="{FF2B5EF4-FFF2-40B4-BE49-F238E27FC236}">
                <a16:creationId xmlns:a16="http://schemas.microsoft.com/office/drawing/2014/main" id="{C6EDFDFE-7773-4684-88C8-C0E5E8C89989}"/>
              </a:ext>
            </a:extLst>
          </p:cNvPr>
          <p:cNvSpPr txBox="1"/>
          <p:nvPr/>
        </p:nvSpPr>
        <p:spPr>
          <a:xfrm>
            <a:off x="2916494" y="2265876"/>
            <a:ext cx="985616" cy="184666"/>
          </a:xfrm>
          <a:prstGeom prst="rect">
            <a:avLst/>
          </a:prstGeom>
          <a:noFill/>
        </p:spPr>
        <p:txBody>
          <a:bodyPr wrap="square" rtlCol="0">
            <a:spAutoFit/>
          </a:bodyPr>
          <a:lstStyle/>
          <a:p>
            <a:pPr algn="ctr"/>
            <a:r>
              <a:rPr lang="de-DE" sz="600" dirty="0"/>
              <a:t>Alexander Dobrindt</a:t>
            </a:r>
            <a:endParaRPr lang="en-US" sz="600" dirty="0"/>
          </a:p>
        </p:txBody>
      </p:sp>
      <p:sp>
        <p:nvSpPr>
          <p:cNvPr id="36" name="TextBox 35">
            <a:extLst>
              <a:ext uri="{FF2B5EF4-FFF2-40B4-BE49-F238E27FC236}">
                <a16:creationId xmlns:a16="http://schemas.microsoft.com/office/drawing/2014/main" id="{6CB11DF1-F948-41AF-B958-3FF214122568}"/>
              </a:ext>
            </a:extLst>
          </p:cNvPr>
          <p:cNvSpPr txBox="1"/>
          <p:nvPr/>
        </p:nvSpPr>
        <p:spPr>
          <a:xfrm>
            <a:off x="2738098" y="3587528"/>
            <a:ext cx="985616" cy="184666"/>
          </a:xfrm>
          <a:prstGeom prst="rect">
            <a:avLst/>
          </a:prstGeom>
          <a:noFill/>
        </p:spPr>
        <p:txBody>
          <a:bodyPr wrap="square" rtlCol="0">
            <a:spAutoFit/>
          </a:bodyPr>
          <a:lstStyle/>
          <a:p>
            <a:pPr algn="ctr"/>
            <a:r>
              <a:rPr lang="de-DE" sz="600" dirty="0"/>
              <a:t>Armin Laschet</a:t>
            </a:r>
            <a:endParaRPr lang="en-US" sz="600" dirty="0"/>
          </a:p>
        </p:txBody>
      </p:sp>
      <p:pic>
        <p:nvPicPr>
          <p:cNvPr id="1032" name="Picture 8">
            <a:extLst>
              <a:ext uri="{FF2B5EF4-FFF2-40B4-BE49-F238E27FC236}">
                <a16:creationId xmlns:a16="http://schemas.microsoft.com/office/drawing/2014/main" id="{C74D0E60-FDF9-454E-8557-C9619BB979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17029" y="1321163"/>
            <a:ext cx="663750" cy="9000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4AB3B11-9631-4F6C-B0A6-D352548BFE1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56424" y="2630851"/>
            <a:ext cx="600000" cy="90000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73F22AF-97E1-42D1-A3AB-92EA5208D86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0286" y="3983984"/>
            <a:ext cx="649167" cy="9000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07EAD669-CEBA-4AB7-96AB-D2CBA19FF45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55656" y="3983984"/>
            <a:ext cx="707292" cy="9000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8655150-494A-46C6-83DE-31970AE52DD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33202" y="5298098"/>
            <a:ext cx="598737" cy="90000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AE31794F-82DE-44E3-9127-DFE777E6674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12094" y="3983984"/>
            <a:ext cx="673620" cy="900000"/>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23EF6BA1-722E-41AA-82FC-3E966D176AF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32775" y="5298853"/>
            <a:ext cx="697292" cy="90000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EFDFA939-12F2-4CC3-8269-1E54C5F7AD46}"/>
              </a:ext>
            </a:extLst>
          </p:cNvPr>
          <p:cNvSpPr txBox="1"/>
          <p:nvPr/>
        </p:nvSpPr>
        <p:spPr>
          <a:xfrm>
            <a:off x="5756096" y="2268424"/>
            <a:ext cx="985616" cy="184666"/>
          </a:xfrm>
          <a:prstGeom prst="rect">
            <a:avLst/>
          </a:prstGeom>
          <a:noFill/>
        </p:spPr>
        <p:txBody>
          <a:bodyPr wrap="square" rtlCol="0">
            <a:spAutoFit/>
          </a:bodyPr>
          <a:lstStyle/>
          <a:p>
            <a:pPr algn="ctr"/>
            <a:r>
              <a:rPr lang="de-DE" sz="600" dirty="0"/>
              <a:t>Annalena Baerbock</a:t>
            </a:r>
            <a:endParaRPr lang="en-US" sz="600" dirty="0"/>
          </a:p>
        </p:txBody>
      </p:sp>
      <p:sp>
        <p:nvSpPr>
          <p:cNvPr id="41" name="TextBox 40">
            <a:extLst>
              <a:ext uri="{FF2B5EF4-FFF2-40B4-BE49-F238E27FC236}">
                <a16:creationId xmlns:a16="http://schemas.microsoft.com/office/drawing/2014/main" id="{8061E3E8-CFDD-4A6F-BCD9-3D960697696F}"/>
              </a:ext>
            </a:extLst>
          </p:cNvPr>
          <p:cNvSpPr txBox="1"/>
          <p:nvPr/>
        </p:nvSpPr>
        <p:spPr>
          <a:xfrm>
            <a:off x="5541737" y="3581461"/>
            <a:ext cx="985616" cy="184666"/>
          </a:xfrm>
          <a:prstGeom prst="rect">
            <a:avLst/>
          </a:prstGeom>
          <a:noFill/>
        </p:spPr>
        <p:txBody>
          <a:bodyPr wrap="square" rtlCol="0">
            <a:spAutoFit/>
          </a:bodyPr>
          <a:lstStyle/>
          <a:p>
            <a:pPr algn="ctr"/>
            <a:r>
              <a:rPr lang="de-DE" sz="600" dirty="0"/>
              <a:t>Robert Habeck</a:t>
            </a:r>
            <a:endParaRPr lang="en-US" sz="600" dirty="0"/>
          </a:p>
        </p:txBody>
      </p:sp>
      <p:sp>
        <p:nvSpPr>
          <p:cNvPr id="42" name="TextBox 41">
            <a:extLst>
              <a:ext uri="{FF2B5EF4-FFF2-40B4-BE49-F238E27FC236}">
                <a16:creationId xmlns:a16="http://schemas.microsoft.com/office/drawing/2014/main" id="{045DDBE1-558C-423F-8B4D-D1116DC4775D}"/>
              </a:ext>
            </a:extLst>
          </p:cNvPr>
          <p:cNvSpPr txBox="1"/>
          <p:nvPr/>
        </p:nvSpPr>
        <p:spPr>
          <a:xfrm>
            <a:off x="7742" y="4938950"/>
            <a:ext cx="985616" cy="184666"/>
          </a:xfrm>
          <a:prstGeom prst="rect">
            <a:avLst/>
          </a:prstGeom>
          <a:noFill/>
        </p:spPr>
        <p:txBody>
          <a:bodyPr wrap="square" rtlCol="0">
            <a:spAutoFit/>
          </a:bodyPr>
          <a:lstStyle/>
          <a:p>
            <a:pPr algn="ctr"/>
            <a:r>
              <a:rPr lang="de-DE" sz="600" dirty="0"/>
              <a:t>Christian Lindner</a:t>
            </a:r>
            <a:endParaRPr lang="en-US" sz="600" dirty="0"/>
          </a:p>
        </p:txBody>
      </p:sp>
      <p:sp>
        <p:nvSpPr>
          <p:cNvPr id="43" name="TextBox 42">
            <a:extLst>
              <a:ext uri="{FF2B5EF4-FFF2-40B4-BE49-F238E27FC236}">
                <a16:creationId xmlns:a16="http://schemas.microsoft.com/office/drawing/2014/main" id="{19F52CC7-546B-4DDE-AAB2-C83D23B4107D}"/>
              </a:ext>
            </a:extLst>
          </p:cNvPr>
          <p:cNvSpPr txBox="1"/>
          <p:nvPr/>
        </p:nvSpPr>
        <p:spPr>
          <a:xfrm>
            <a:off x="2904706" y="4933432"/>
            <a:ext cx="985616" cy="184666"/>
          </a:xfrm>
          <a:prstGeom prst="rect">
            <a:avLst/>
          </a:prstGeom>
          <a:noFill/>
        </p:spPr>
        <p:txBody>
          <a:bodyPr wrap="square" rtlCol="0">
            <a:spAutoFit/>
          </a:bodyPr>
          <a:lstStyle/>
          <a:p>
            <a:pPr algn="ctr"/>
            <a:r>
              <a:rPr lang="de-DE" sz="600" dirty="0"/>
              <a:t>Tino Chrupalla</a:t>
            </a:r>
            <a:endParaRPr lang="en-US" sz="600" dirty="0"/>
          </a:p>
        </p:txBody>
      </p:sp>
      <p:sp>
        <p:nvSpPr>
          <p:cNvPr id="44" name="TextBox 43">
            <a:extLst>
              <a:ext uri="{FF2B5EF4-FFF2-40B4-BE49-F238E27FC236}">
                <a16:creationId xmlns:a16="http://schemas.microsoft.com/office/drawing/2014/main" id="{5FA8D76B-3E6A-450C-A086-77AE9B45AD89}"/>
              </a:ext>
            </a:extLst>
          </p:cNvPr>
          <p:cNvSpPr txBox="1"/>
          <p:nvPr/>
        </p:nvSpPr>
        <p:spPr>
          <a:xfrm>
            <a:off x="2745533" y="6257826"/>
            <a:ext cx="985616" cy="184666"/>
          </a:xfrm>
          <a:prstGeom prst="rect">
            <a:avLst/>
          </a:prstGeom>
          <a:noFill/>
        </p:spPr>
        <p:txBody>
          <a:bodyPr wrap="square" rtlCol="0">
            <a:spAutoFit/>
          </a:bodyPr>
          <a:lstStyle/>
          <a:p>
            <a:pPr algn="ctr"/>
            <a:r>
              <a:rPr lang="de-DE" sz="600" dirty="0"/>
              <a:t>Alice Weidel</a:t>
            </a:r>
            <a:endParaRPr lang="en-US" sz="600" dirty="0"/>
          </a:p>
        </p:txBody>
      </p:sp>
      <p:sp>
        <p:nvSpPr>
          <p:cNvPr id="45" name="TextBox 44">
            <a:extLst>
              <a:ext uri="{FF2B5EF4-FFF2-40B4-BE49-F238E27FC236}">
                <a16:creationId xmlns:a16="http://schemas.microsoft.com/office/drawing/2014/main" id="{4DD90CE2-9C4D-4B8C-9226-4A6260222F0B}"/>
              </a:ext>
            </a:extLst>
          </p:cNvPr>
          <p:cNvSpPr txBox="1"/>
          <p:nvPr/>
        </p:nvSpPr>
        <p:spPr>
          <a:xfrm>
            <a:off x="5756096" y="4937413"/>
            <a:ext cx="985616" cy="184666"/>
          </a:xfrm>
          <a:prstGeom prst="rect">
            <a:avLst/>
          </a:prstGeom>
          <a:noFill/>
        </p:spPr>
        <p:txBody>
          <a:bodyPr wrap="square" rtlCol="0">
            <a:spAutoFit/>
          </a:bodyPr>
          <a:lstStyle/>
          <a:p>
            <a:pPr algn="ctr"/>
            <a:r>
              <a:rPr lang="de-DE" sz="600" dirty="0"/>
              <a:t>Dietmar Bartsch</a:t>
            </a:r>
            <a:endParaRPr lang="en-US" sz="600" dirty="0"/>
          </a:p>
        </p:txBody>
      </p:sp>
      <p:sp>
        <p:nvSpPr>
          <p:cNvPr id="46" name="TextBox 45">
            <a:extLst>
              <a:ext uri="{FF2B5EF4-FFF2-40B4-BE49-F238E27FC236}">
                <a16:creationId xmlns:a16="http://schemas.microsoft.com/office/drawing/2014/main" id="{6B33CE03-FF6D-4626-B6DF-4A97EAF2377F}"/>
              </a:ext>
            </a:extLst>
          </p:cNvPr>
          <p:cNvSpPr txBox="1"/>
          <p:nvPr/>
        </p:nvSpPr>
        <p:spPr>
          <a:xfrm>
            <a:off x="5588576" y="6257826"/>
            <a:ext cx="985616" cy="184666"/>
          </a:xfrm>
          <a:prstGeom prst="rect">
            <a:avLst/>
          </a:prstGeom>
          <a:noFill/>
        </p:spPr>
        <p:txBody>
          <a:bodyPr wrap="square" rtlCol="0">
            <a:spAutoFit/>
          </a:bodyPr>
          <a:lstStyle/>
          <a:p>
            <a:pPr algn="ctr"/>
            <a:r>
              <a:rPr lang="de-DE" sz="600" dirty="0"/>
              <a:t>Janine Wissler</a:t>
            </a:r>
            <a:endParaRPr lang="en-US" sz="600" dirty="0"/>
          </a:p>
        </p:txBody>
      </p:sp>
      <p:sp>
        <p:nvSpPr>
          <p:cNvPr id="47" name="Rectangle 46">
            <a:extLst>
              <a:ext uri="{FF2B5EF4-FFF2-40B4-BE49-F238E27FC236}">
                <a16:creationId xmlns:a16="http://schemas.microsoft.com/office/drawing/2014/main" id="{54B12938-852C-488C-8070-D57E6D0FBF9D}"/>
              </a:ext>
            </a:extLst>
          </p:cNvPr>
          <p:cNvSpPr/>
          <p:nvPr/>
        </p:nvSpPr>
        <p:spPr>
          <a:xfrm>
            <a:off x="4510825" y="1823984"/>
            <a:ext cx="266700"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B758A81-C00E-4C4C-B6F9-04D14A855303}"/>
              </a:ext>
            </a:extLst>
          </p:cNvPr>
          <p:cNvSpPr/>
          <p:nvPr/>
        </p:nvSpPr>
        <p:spPr>
          <a:xfrm>
            <a:off x="4461513" y="4477280"/>
            <a:ext cx="340042"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02FCA08-0C30-48B4-A972-38B431F9DDC7}"/>
              </a:ext>
            </a:extLst>
          </p:cNvPr>
          <p:cNvSpPr/>
          <p:nvPr/>
        </p:nvSpPr>
        <p:spPr>
          <a:xfrm>
            <a:off x="3835399" y="4725191"/>
            <a:ext cx="327575"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4AED25D-DD99-4572-A06F-5E2B23B62638}"/>
              </a:ext>
            </a:extLst>
          </p:cNvPr>
          <p:cNvSpPr/>
          <p:nvPr/>
        </p:nvSpPr>
        <p:spPr>
          <a:xfrm>
            <a:off x="6704977" y="4725190"/>
            <a:ext cx="322091"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DAF28CB-9D28-4200-84CB-C48914842876}"/>
              </a:ext>
            </a:extLst>
          </p:cNvPr>
          <p:cNvSpPr/>
          <p:nvPr/>
        </p:nvSpPr>
        <p:spPr>
          <a:xfrm>
            <a:off x="3600206" y="5371211"/>
            <a:ext cx="235194"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FD5A449-7269-4D8E-A445-B2291BE1EC92}"/>
              </a:ext>
            </a:extLst>
          </p:cNvPr>
          <p:cNvSpPr/>
          <p:nvPr/>
        </p:nvSpPr>
        <p:spPr>
          <a:xfrm>
            <a:off x="3618714" y="2725279"/>
            <a:ext cx="216685"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CA371CE-5719-4C4F-932A-7AD0D973C418}"/>
              </a:ext>
            </a:extLst>
          </p:cNvPr>
          <p:cNvSpPr/>
          <p:nvPr/>
        </p:nvSpPr>
        <p:spPr>
          <a:xfrm>
            <a:off x="3888956" y="3377802"/>
            <a:ext cx="216685"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48C8303-1A38-4FB3-8807-EEF6C8818EFB}"/>
              </a:ext>
            </a:extLst>
          </p:cNvPr>
          <p:cNvSpPr/>
          <p:nvPr/>
        </p:nvSpPr>
        <p:spPr>
          <a:xfrm>
            <a:off x="6748425" y="6016834"/>
            <a:ext cx="235194"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E656F67-8E94-4210-A361-AD58E9B0373E}"/>
              </a:ext>
            </a:extLst>
          </p:cNvPr>
          <p:cNvSpPr/>
          <p:nvPr/>
        </p:nvSpPr>
        <p:spPr>
          <a:xfrm>
            <a:off x="4457955" y="3635822"/>
            <a:ext cx="340042"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A36A1B9-4DEF-4837-A63E-7CFF9D964DA1}"/>
              </a:ext>
            </a:extLst>
          </p:cNvPr>
          <p:cNvSpPr/>
          <p:nvPr/>
        </p:nvSpPr>
        <p:spPr>
          <a:xfrm>
            <a:off x="7394886" y="6298961"/>
            <a:ext cx="216685"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67BC2C3-3AB0-414B-8777-8C75DECF028C}"/>
              </a:ext>
            </a:extLst>
          </p:cNvPr>
          <p:cNvSpPr/>
          <p:nvPr/>
        </p:nvSpPr>
        <p:spPr>
          <a:xfrm>
            <a:off x="5101258" y="3377802"/>
            <a:ext cx="340042"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736D354-A103-4E4C-90BB-8C501F453D4A}"/>
              </a:ext>
            </a:extLst>
          </p:cNvPr>
          <p:cNvSpPr/>
          <p:nvPr/>
        </p:nvSpPr>
        <p:spPr>
          <a:xfrm>
            <a:off x="7988512" y="3368724"/>
            <a:ext cx="262146"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A95FBD2-BB4A-48C8-AAB8-643518E90041}"/>
              </a:ext>
            </a:extLst>
          </p:cNvPr>
          <p:cNvSpPr/>
          <p:nvPr/>
        </p:nvSpPr>
        <p:spPr>
          <a:xfrm>
            <a:off x="5421109" y="2724040"/>
            <a:ext cx="241813"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7C2CB7-D79E-4403-BA58-0E3904BD251D}"/>
              </a:ext>
            </a:extLst>
          </p:cNvPr>
          <p:cNvSpPr/>
          <p:nvPr/>
        </p:nvSpPr>
        <p:spPr>
          <a:xfrm>
            <a:off x="2620229" y="2716000"/>
            <a:ext cx="216685"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BB77D34-81F4-4C82-9A99-F4E7D52DB243}"/>
              </a:ext>
            </a:extLst>
          </p:cNvPr>
          <p:cNvSpPr/>
          <p:nvPr/>
        </p:nvSpPr>
        <p:spPr>
          <a:xfrm>
            <a:off x="5157685" y="2068267"/>
            <a:ext cx="241813" cy="102395"/>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4816809-F241-4B56-A5E6-4DFE0EB81B58}"/>
              </a:ext>
            </a:extLst>
          </p:cNvPr>
          <p:cNvSpPr/>
          <p:nvPr/>
        </p:nvSpPr>
        <p:spPr>
          <a:xfrm>
            <a:off x="8053025" y="4725190"/>
            <a:ext cx="216685" cy="102395"/>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6D42AFBD-91B3-4D27-B445-26E1B0947FBA}"/>
              </a:ext>
            </a:extLst>
          </p:cNvPr>
          <p:cNvSpPr txBox="1"/>
          <p:nvPr/>
        </p:nvSpPr>
        <p:spPr>
          <a:xfrm>
            <a:off x="10734260" y="734328"/>
            <a:ext cx="985616" cy="276999"/>
          </a:xfrm>
          <a:prstGeom prst="rect">
            <a:avLst/>
          </a:prstGeom>
          <a:noFill/>
        </p:spPr>
        <p:txBody>
          <a:bodyPr wrap="square" rtlCol="0">
            <a:spAutoFit/>
          </a:bodyPr>
          <a:lstStyle/>
          <a:p>
            <a:pPr algn="ctr"/>
            <a:r>
              <a:rPr lang="de-DE" sz="600" dirty="0"/>
              <a:t>For each emotion in the entire data set</a:t>
            </a:r>
            <a:endParaRPr lang="en-US" sz="600" dirty="0"/>
          </a:p>
        </p:txBody>
      </p:sp>
    </p:spTree>
    <p:extLst>
      <p:ext uri="{BB962C8B-B14F-4D97-AF65-F5344CB8AC3E}">
        <p14:creationId xmlns:p14="http://schemas.microsoft.com/office/powerpoint/2010/main" val="56891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p:cTn id="7" dur="500" fill="hold"/>
                                        <p:tgtEl>
                                          <p:spTgt spid="1030"/>
                                        </p:tgtEl>
                                        <p:attrNameLst>
                                          <p:attrName>ppt_w</p:attrName>
                                        </p:attrNameLst>
                                      </p:cBhvr>
                                      <p:tavLst>
                                        <p:tav tm="0">
                                          <p:val>
                                            <p:fltVal val="0"/>
                                          </p:val>
                                        </p:tav>
                                        <p:tav tm="100000">
                                          <p:val>
                                            <p:strVal val="#ppt_w"/>
                                          </p:val>
                                        </p:tav>
                                      </p:tavLst>
                                    </p:anim>
                                    <p:anim calcmode="lin" valueType="num">
                                      <p:cBhvr>
                                        <p:cTn id="8" dur="500" fill="hold"/>
                                        <p:tgtEl>
                                          <p:spTgt spid="1030"/>
                                        </p:tgtEl>
                                        <p:attrNameLst>
                                          <p:attrName>ppt_h</p:attrName>
                                        </p:attrNameLst>
                                      </p:cBhvr>
                                      <p:tavLst>
                                        <p:tav tm="0">
                                          <p:val>
                                            <p:fltVal val="0"/>
                                          </p:val>
                                        </p:tav>
                                        <p:tav tm="100000">
                                          <p:val>
                                            <p:strVal val="#ppt_h"/>
                                          </p:val>
                                        </p:tav>
                                      </p:tavLst>
                                    </p:anim>
                                    <p:animEffect transition="in" filter="fade">
                                      <p:cBhvr>
                                        <p:cTn id="9" dur="500"/>
                                        <p:tgtEl>
                                          <p:spTgt spid="103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p:cTn id="17" dur="500" fill="hold"/>
                                        <p:tgtEl>
                                          <p:spTgt spid="1028"/>
                                        </p:tgtEl>
                                        <p:attrNameLst>
                                          <p:attrName>ppt_w</p:attrName>
                                        </p:attrNameLst>
                                      </p:cBhvr>
                                      <p:tavLst>
                                        <p:tav tm="0">
                                          <p:val>
                                            <p:fltVal val="0"/>
                                          </p:val>
                                        </p:tav>
                                        <p:tav tm="100000">
                                          <p:val>
                                            <p:strVal val="#ppt_w"/>
                                          </p:val>
                                        </p:tav>
                                      </p:tavLst>
                                    </p:anim>
                                    <p:anim calcmode="lin" valueType="num">
                                      <p:cBhvr>
                                        <p:cTn id="18" dur="500" fill="hold"/>
                                        <p:tgtEl>
                                          <p:spTgt spid="1028"/>
                                        </p:tgtEl>
                                        <p:attrNameLst>
                                          <p:attrName>ppt_h</p:attrName>
                                        </p:attrNameLst>
                                      </p:cBhvr>
                                      <p:tavLst>
                                        <p:tav tm="0">
                                          <p:val>
                                            <p:fltVal val="0"/>
                                          </p:val>
                                        </p:tav>
                                        <p:tav tm="100000">
                                          <p:val>
                                            <p:strVal val="#ppt_h"/>
                                          </p:val>
                                        </p:tav>
                                      </p:tavLst>
                                    </p:anim>
                                    <p:animEffect transition="in" filter="fade">
                                      <p:cBhvr>
                                        <p:cTn id="19" dur="500"/>
                                        <p:tgtEl>
                                          <p:spTgt spid="102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p:cTn id="27" dur="500" fill="hold"/>
                                        <p:tgtEl>
                                          <p:spTgt spid="1026"/>
                                        </p:tgtEl>
                                        <p:attrNameLst>
                                          <p:attrName>ppt_w</p:attrName>
                                        </p:attrNameLst>
                                      </p:cBhvr>
                                      <p:tavLst>
                                        <p:tav tm="0">
                                          <p:val>
                                            <p:fltVal val="0"/>
                                          </p:val>
                                        </p:tav>
                                        <p:tav tm="100000">
                                          <p:val>
                                            <p:strVal val="#ppt_w"/>
                                          </p:val>
                                        </p:tav>
                                      </p:tavLst>
                                    </p:anim>
                                    <p:anim calcmode="lin" valueType="num">
                                      <p:cBhvr>
                                        <p:cTn id="28" dur="500" fill="hold"/>
                                        <p:tgtEl>
                                          <p:spTgt spid="1026"/>
                                        </p:tgtEl>
                                        <p:attrNameLst>
                                          <p:attrName>ppt_h</p:attrName>
                                        </p:attrNameLst>
                                      </p:cBhvr>
                                      <p:tavLst>
                                        <p:tav tm="0">
                                          <p:val>
                                            <p:fltVal val="0"/>
                                          </p:val>
                                        </p:tav>
                                        <p:tav tm="100000">
                                          <p:val>
                                            <p:strVal val="#ppt_h"/>
                                          </p:val>
                                        </p:tav>
                                      </p:tavLst>
                                    </p:anim>
                                    <p:animEffect transition="in" filter="fade">
                                      <p:cBhvr>
                                        <p:cTn id="29" dur="500"/>
                                        <p:tgtEl>
                                          <p:spTgt spid="102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53" presetClass="entr" presetSubtype="16" fill="hold" nodeType="withEffect">
                                  <p:stCondLst>
                                    <p:cond delay="0"/>
                                  </p:stCondLst>
                                  <p:childTnLst>
                                    <p:set>
                                      <p:cBhvr>
                                        <p:cTn id="36" dur="1" fill="hold">
                                          <p:stCondLst>
                                            <p:cond delay="0"/>
                                          </p:stCondLst>
                                        </p:cTn>
                                        <p:tgtEl>
                                          <p:spTgt spid="1036"/>
                                        </p:tgtEl>
                                        <p:attrNameLst>
                                          <p:attrName>style.visibility</p:attrName>
                                        </p:attrNameLst>
                                      </p:cBhvr>
                                      <p:to>
                                        <p:strVal val="visible"/>
                                      </p:to>
                                    </p:set>
                                    <p:anim calcmode="lin" valueType="num">
                                      <p:cBhvr>
                                        <p:cTn id="37" dur="500" fill="hold"/>
                                        <p:tgtEl>
                                          <p:spTgt spid="1036"/>
                                        </p:tgtEl>
                                        <p:attrNameLst>
                                          <p:attrName>ppt_w</p:attrName>
                                        </p:attrNameLst>
                                      </p:cBhvr>
                                      <p:tavLst>
                                        <p:tav tm="0">
                                          <p:val>
                                            <p:fltVal val="0"/>
                                          </p:val>
                                        </p:tav>
                                        <p:tav tm="100000">
                                          <p:val>
                                            <p:strVal val="#ppt_w"/>
                                          </p:val>
                                        </p:tav>
                                      </p:tavLst>
                                    </p:anim>
                                    <p:anim calcmode="lin" valueType="num">
                                      <p:cBhvr>
                                        <p:cTn id="38" dur="500" fill="hold"/>
                                        <p:tgtEl>
                                          <p:spTgt spid="1036"/>
                                        </p:tgtEl>
                                        <p:attrNameLst>
                                          <p:attrName>ppt_h</p:attrName>
                                        </p:attrNameLst>
                                      </p:cBhvr>
                                      <p:tavLst>
                                        <p:tav tm="0">
                                          <p:val>
                                            <p:fltVal val="0"/>
                                          </p:val>
                                        </p:tav>
                                        <p:tav tm="100000">
                                          <p:val>
                                            <p:strVal val="#ppt_h"/>
                                          </p:val>
                                        </p:tav>
                                      </p:tavLst>
                                    </p:anim>
                                    <p:animEffect transition="in" filter="fade">
                                      <p:cBhvr>
                                        <p:cTn id="39" dur="500"/>
                                        <p:tgtEl>
                                          <p:spTgt spid="103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par>
                                <p:cTn id="45" presetID="53" presetClass="entr" presetSubtype="16" fill="hold" nodeType="withEffect">
                                  <p:stCondLst>
                                    <p:cond delay="0"/>
                                  </p:stCondLst>
                                  <p:childTnLst>
                                    <p:set>
                                      <p:cBhvr>
                                        <p:cTn id="46" dur="1" fill="hold">
                                          <p:stCondLst>
                                            <p:cond delay="0"/>
                                          </p:stCondLst>
                                        </p:cTn>
                                        <p:tgtEl>
                                          <p:spTgt spid="1040"/>
                                        </p:tgtEl>
                                        <p:attrNameLst>
                                          <p:attrName>style.visibility</p:attrName>
                                        </p:attrNameLst>
                                      </p:cBhvr>
                                      <p:to>
                                        <p:strVal val="visible"/>
                                      </p:to>
                                    </p:set>
                                    <p:anim calcmode="lin" valueType="num">
                                      <p:cBhvr>
                                        <p:cTn id="47" dur="500" fill="hold"/>
                                        <p:tgtEl>
                                          <p:spTgt spid="1040"/>
                                        </p:tgtEl>
                                        <p:attrNameLst>
                                          <p:attrName>ppt_w</p:attrName>
                                        </p:attrNameLst>
                                      </p:cBhvr>
                                      <p:tavLst>
                                        <p:tav tm="0">
                                          <p:val>
                                            <p:fltVal val="0"/>
                                          </p:val>
                                        </p:tav>
                                        <p:tav tm="100000">
                                          <p:val>
                                            <p:strVal val="#ppt_w"/>
                                          </p:val>
                                        </p:tav>
                                      </p:tavLst>
                                    </p:anim>
                                    <p:anim calcmode="lin" valueType="num">
                                      <p:cBhvr>
                                        <p:cTn id="48" dur="500" fill="hold"/>
                                        <p:tgtEl>
                                          <p:spTgt spid="1040"/>
                                        </p:tgtEl>
                                        <p:attrNameLst>
                                          <p:attrName>ppt_h</p:attrName>
                                        </p:attrNameLst>
                                      </p:cBhvr>
                                      <p:tavLst>
                                        <p:tav tm="0">
                                          <p:val>
                                            <p:fltVal val="0"/>
                                          </p:val>
                                        </p:tav>
                                        <p:tav tm="100000">
                                          <p:val>
                                            <p:strVal val="#ppt_h"/>
                                          </p:val>
                                        </p:tav>
                                      </p:tavLst>
                                    </p:anim>
                                    <p:animEffect transition="in" filter="fade">
                                      <p:cBhvr>
                                        <p:cTn id="49" dur="500"/>
                                        <p:tgtEl>
                                          <p:spTgt spid="104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500" fill="hold"/>
                                        <p:tgtEl>
                                          <p:spTgt spid="44"/>
                                        </p:tgtEl>
                                        <p:attrNameLst>
                                          <p:attrName>ppt_w</p:attrName>
                                        </p:attrNameLst>
                                      </p:cBhvr>
                                      <p:tavLst>
                                        <p:tav tm="0">
                                          <p:val>
                                            <p:fltVal val="0"/>
                                          </p:val>
                                        </p:tav>
                                        <p:tav tm="100000">
                                          <p:val>
                                            <p:strVal val="#ppt_w"/>
                                          </p:val>
                                        </p:tav>
                                      </p:tavLst>
                                    </p:anim>
                                    <p:anim calcmode="lin" valueType="num">
                                      <p:cBhvr>
                                        <p:cTn id="53" dur="500" fill="hold"/>
                                        <p:tgtEl>
                                          <p:spTgt spid="44"/>
                                        </p:tgtEl>
                                        <p:attrNameLst>
                                          <p:attrName>ppt_h</p:attrName>
                                        </p:attrNameLst>
                                      </p:cBhvr>
                                      <p:tavLst>
                                        <p:tav tm="0">
                                          <p:val>
                                            <p:fltVal val="0"/>
                                          </p:val>
                                        </p:tav>
                                        <p:tav tm="100000">
                                          <p:val>
                                            <p:strVal val="#ppt_h"/>
                                          </p:val>
                                        </p:tav>
                                      </p:tavLst>
                                    </p:anim>
                                    <p:animEffect transition="in" filter="fade">
                                      <p:cBhvr>
                                        <p:cTn id="54" dur="500"/>
                                        <p:tgtEl>
                                          <p:spTgt spid="44"/>
                                        </p:tgtEl>
                                      </p:cBhvr>
                                    </p:animEffect>
                                  </p:childTnLst>
                                </p:cTn>
                              </p:par>
                              <p:par>
                                <p:cTn id="55" presetID="53" presetClass="entr" presetSubtype="16" fill="hold" nodeType="withEffect">
                                  <p:stCondLst>
                                    <p:cond delay="0"/>
                                  </p:stCondLst>
                                  <p:childTnLst>
                                    <p:set>
                                      <p:cBhvr>
                                        <p:cTn id="56" dur="1" fill="hold">
                                          <p:stCondLst>
                                            <p:cond delay="0"/>
                                          </p:stCondLst>
                                        </p:cTn>
                                        <p:tgtEl>
                                          <p:spTgt spid="1038"/>
                                        </p:tgtEl>
                                        <p:attrNameLst>
                                          <p:attrName>style.visibility</p:attrName>
                                        </p:attrNameLst>
                                      </p:cBhvr>
                                      <p:to>
                                        <p:strVal val="visible"/>
                                      </p:to>
                                    </p:set>
                                    <p:anim calcmode="lin" valueType="num">
                                      <p:cBhvr>
                                        <p:cTn id="57" dur="500" fill="hold"/>
                                        <p:tgtEl>
                                          <p:spTgt spid="1038"/>
                                        </p:tgtEl>
                                        <p:attrNameLst>
                                          <p:attrName>ppt_w</p:attrName>
                                        </p:attrNameLst>
                                      </p:cBhvr>
                                      <p:tavLst>
                                        <p:tav tm="0">
                                          <p:val>
                                            <p:fltVal val="0"/>
                                          </p:val>
                                        </p:tav>
                                        <p:tav tm="100000">
                                          <p:val>
                                            <p:strVal val="#ppt_w"/>
                                          </p:val>
                                        </p:tav>
                                      </p:tavLst>
                                    </p:anim>
                                    <p:anim calcmode="lin" valueType="num">
                                      <p:cBhvr>
                                        <p:cTn id="58" dur="500" fill="hold"/>
                                        <p:tgtEl>
                                          <p:spTgt spid="1038"/>
                                        </p:tgtEl>
                                        <p:attrNameLst>
                                          <p:attrName>ppt_h</p:attrName>
                                        </p:attrNameLst>
                                      </p:cBhvr>
                                      <p:tavLst>
                                        <p:tav tm="0">
                                          <p:val>
                                            <p:fltVal val="0"/>
                                          </p:val>
                                        </p:tav>
                                        <p:tav tm="100000">
                                          <p:val>
                                            <p:strVal val="#ppt_h"/>
                                          </p:val>
                                        </p:tav>
                                      </p:tavLst>
                                    </p:anim>
                                    <p:animEffect transition="in" filter="fade">
                                      <p:cBhvr>
                                        <p:cTn id="59" dur="500"/>
                                        <p:tgtEl>
                                          <p:spTgt spid="1038"/>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ppt_w</p:attrName>
                                        </p:attrNameLst>
                                      </p:cBhvr>
                                      <p:tavLst>
                                        <p:tav tm="0">
                                          <p:val>
                                            <p:fltVal val="0"/>
                                          </p:val>
                                        </p:tav>
                                        <p:tav tm="100000">
                                          <p:val>
                                            <p:strVal val="#ppt_w"/>
                                          </p:val>
                                        </p:tav>
                                      </p:tavLst>
                                    </p:anim>
                                    <p:anim calcmode="lin" valueType="num">
                                      <p:cBhvr>
                                        <p:cTn id="63" dur="500" fill="hold"/>
                                        <p:tgtEl>
                                          <p:spTgt spid="43"/>
                                        </p:tgtEl>
                                        <p:attrNameLst>
                                          <p:attrName>ppt_h</p:attrName>
                                        </p:attrNameLst>
                                      </p:cBhvr>
                                      <p:tavLst>
                                        <p:tav tm="0">
                                          <p:val>
                                            <p:fltVal val="0"/>
                                          </p:val>
                                        </p:tav>
                                        <p:tav tm="100000">
                                          <p:val>
                                            <p:strVal val="#ppt_h"/>
                                          </p:val>
                                        </p:tav>
                                      </p:tavLst>
                                    </p:anim>
                                    <p:animEffect transition="in" filter="fade">
                                      <p:cBhvr>
                                        <p:cTn id="64" dur="500"/>
                                        <p:tgtEl>
                                          <p:spTgt spid="43"/>
                                        </p:tgtEl>
                                      </p:cBhvr>
                                    </p:animEffect>
                                  </p:childTnLst>
                                </p:cTn>
                              </p:par>
                              <p:par>
                                <p:cTn id="65" presetID="53" presetClass="entr" presetSubtype="16" fill="hold" nodeType="withEffect">
                                  <p:stCondLst>
                                    <p:cond delay="0"/>
                                  </p:stCondLst>
                                  <p:childTnLst>
                                    <p:set>
                                      <p:cBhvr>
                                        <p:cTn id="66" dur="1" fill="hold">
                                          <p:stCondLst>
                                            <p:cond delay="0"/>
                                          </p:stCondLst>
                                        </p:cTn>
                                        <p:tgtEl>
                                          <p:spTgt spid="1042"/>
                                        </p:tgtEl>
                                        <p:attrNameLst>
                                          <p:attrName>style.visibility</p:attrName>
                                        </p:attrNameLst>
                                      </p:cBhvr>
                                      <p:to>
                                        <p:strVal val="visible"/>
                                      </p:to>
                                    </p:set>
                                    <p:anim calcmode="lin" valueType="num">
                                      <p:cBhvr>
                                        <p:cTn id="67" dur="500" fill="hold"/>
                                        <p:tgtEl>
                                          <p:spTgt spid="1042"/>
                                        </p:tgtEl>
                                        <p:attrNameLst>
                                          <p:attrName>ppt_w</p:attrName>
                                        </p:attrNameLst>
                                      </p:cBhvr>
                                      <p:tavLst>
                                        <p:tav tm="0">
                                          <p:val>
                                            <p:fltVal val="0"/>
                                          </p:val>
                                        </p:tav>
                                        <p:tav tm="100000">
                                          <p:val>
                                            <p:strVal val="#ppt_w"/>
                                          </p:val>
                                        </p:tav>
                                      </p:tavLst>
                                    </p:anim>
                                    <p:anim calcmode="lin" valueType="num">
                                      <p:cBhvr>
                                        <p:cTn id="68" dur="500" fill="hold"/>
                                        <p:tgtEl>
                                          <p:spTgt spid="1042"/>
                                        </p:tgtEl>
                                        <p:attrNameLst>
                                          <p:attrName>ppt_h</p:attrName>
                                        </p:attrNameLst>
                                      </p:cBhvr>
                                      <p:tavLst>
                                        <p:tav tm="0">
                                          <p:val>
                                            <p:fltVal val="0"/>
                                          </p:val>
                                        </p:tav>
                                        <p:tav tm="100000">
                                          <p:val>
                                            <p:strVal val="#ppt_h"/>
                                          </p:val>
                                        </p:tav>
                                      </p:tavLst>
                                    </p:anim>
                                    <p:animEffect transition="in" filter="fade">
                                      <p:cBhvr>
                                        <p:cTn id="69" dur="500"/>
                                        <p:tgtEl>
                                          <p:spTgt spid="1042"/>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p:cTn id="72" dur="500" fill="hold"/>
                                        <p:tgtEl>
                                          <p:spTgt spid="45"/>
                                        </p:tgtEl>
                                        <p:attrNameLst>
                                          <p:attrName>ppt_w</p:attrName>
                                        </p:attrNameLst>
                                      </p:cBhvr>
                                      <p:tavLst>
                                        <p:tav tm="0">
                                          <p:val>
                                            <p:fltVal val="0"/>
                                          </p:val>
                                        </p:tav>
                                        <p:tav tm="100000">
                                          <p:val>
                                            <p:strVal val="#ppt_w"/>
                                          </p:val>
                                        </p:tav>
                                      </p:tavLst>
                                    </p:anim>
                                    <p:anim calcmode="lin" valueType="num">
                                      <p:cBhvr>
                                        <p:cTn id="73" dur="500" fill="hold"/>
                                        <p:tgtEl>
                                          <p:spTgt spid="45"/>
                                        </p:tgtEl>
                                        <p:attrNameLst>
                                          <p:attrName>ppt_h</p:attrName>
                                        </p:attrNameLst>
                                      </p:cBhvr>
                                      <p:tavLst>
                                        <p:tav tm="0">
                                          <p:val>
                                            <p:fltVal val="0"/>
                                          </p:val>
                                        </p:tav>
                                        <p:tav tm="100000">
                                          <p:val>
                                            <p:strVal val="#ppt_h"/>
                                          </p:val>
                                        </p:tav>
                                      </p:tavLst>
                                    </p:anim>
                                    <p:animEffect transition="in" filter="fade">
                                      <p:cBhvr>
                                        <p:cTn id="74" dur="500"/>
                                        <p:tgtEl>
                                          <p:spTgt spid="45"/>
                                        </p:tgtEl>
                                      </p:cBhvr>
                                    </p:animEffect>
                                  </p:childTnLst>
                                </p:cTn>
                              </p:par>
                              <p:par>
                                <p:cTn id="75" presetID="53" presetClass="entr" presetSubtype="16" fill="hold" nodeType="withEffect">
                                  <p:stCondLst>
                                    <p:cond delay="0"/>
                                  </p:stCondLst>
                                  <p:childTnLst>
                                    <p:set>
                                      <p:cBhvr>
                                        <p:cTn id="76" dur="1" fill="hold">
                                          <p:stCondLst>
                                            <p:cond delay="0"/>
                                          </p:stCondLst>
                                        </p:cTn>
                                        <p:tgtEl>
                                          <p:spTgt spid="1044"/>
                                        </p:tgtEl>
                                        <p:attrNameLst>
                                          <p:attrName>style.visibility</p:attrName>
                                        </p:attrNameLst>
                                      </p:cBhvr>
                                      <p:to>
                                        <p:strVal val="visible"/>
                                      </p:to>
                                    </p:set>
                                    <p:anim calcmode="lin" valueType="num">
                                      <p:cBhvr>
                                        <p:cTn id="77" dur="500" fill="hold"/>
                                        <p:tgtEl>
                                          <p:spTgt spid="1044"/>
                                        </p:tgtEl>
                                        <p:attrNameLst>
                                          <p:attrName>ppt_w</p:attrName>
                                        </p:attrNameLst>
                                      </p:cBhvr>
                                      <p:tavLst>
                                        <p:tav tm="0">
                                          <p:val>
                                            <p:fltVal val="0"/>
                                          </p:val>
                                        </p:tav>
                                        <p:tav tm="100000">
                                          <p:val>
                                            <p:strVal val="#ppt_w"/>
                                          </p:val>
                                        </p:tav>
                                      </p:tavLst>
                                    </p:anim>
                                    <p:anim calcmode="lin" valueType="num">
                                      <p:cBhvr>
                                        <p:cTn id="78" dur="500" fill="hold"/>
                                        <p:tgtEl>
                                          <p:spTgt spid="1044"/>
                                        </p:tgtEl>
                                        <p:attrNameLst>
                                          <p:attrName>ppt_h</p:attrName>
                                        </p:attrNameLst>
                                      </p:cBhvr>
                                      <p:tavLst>
                                        <p:tav tm="0">
                                          <p:val>
                                            <p:fltVal val="0"/>
                                          </p:val>
                                        </p:tav>
                                        <p:tav tm="100000">
                                          <p:val>
                                            <p:strVal val="#ppt_h"/>
                                          </p:val>
                                        </p:tav>
                                      </p:tavLst>
                                    </p:anim>
                                    <p:animEffect transition="in" filter="fade">
                                      <p:cBhvr>
                                        <p:cTn id="79" dur="500"/>
                                        <p:tgtEl>
                                          <p:spTgt spid="1044"/>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 calcmode="lin" valueType="num">
                                      <p:cBhvr>
                                        <p:cTn id="82" dur="500" fill="hold"/>
                                        <p:tgtEl>
                                          <p:spTgt spid="46"/>
                                        </p:tgtEl>
                                        <p:attrNameLst>
                                          <p:attrName>ppt_w</p:attrName>
                                        </p:attrNameLst>
                                      </p:cBhvr>
                                      <p:tavLst>
                                        <p:tav tm="0">
                                          <p:val>
                                            <p:fltVal val="0"/>
                                          </p:val>
                                        </p:tav>
                                        <p:tav tm="100000">
                                          <p:val>
                                            <p:strVal val="#ppt_w"/>
                                          </p:val>
                                        </p:tav>
                                      </p:tavLst>
                                    </p:anim>
                                    <p:anim calcmode="lin" valueType="num">
                                      <p:cBhvr>
                                        <p:cTn id="83" dur="500" fill="hold"/>
                                        <p:tgtEl>
                                          <p:spTgt spid="46"/>
                                        </p:tgtEl>
                                        <p:attrNameLst>
                                          <p:attrName>ppt_h</p:attrName>
                                        </p:attrNameLst>
                                      </p:cBhvr>
                                      <p:tavLst>
                                        <p:tav tm="0">
                                          <p:val>
                                            <p:fltVal val="0"/>
                                          </p:val>
                                        </p:tav>
                                        <p:tav tm="100000">
                                          <p:val>
                                            <p:strVal val="#ppt_h"/>
                                          </p:val>
                                        </p:tav>
                                      </p:tavLst>
                                    </p:anim>
                                    <p:animEffect transition="in" filter="fade">
                                      <p:cBhvr>
                                        <p:cTn id="84" dur="500"/>
                                        <p:tgtEl>
                                          <p:spTgt spid="46"/>
                                        </p:tgtEl>
                                      </p:cBhvr>
                                    </p:animEffect>
                                  </p:childTnLst>
                                </p:cTn>
                              </p:par>
                              <p:par>
                                <p:cTn id="85" presetID="53" presetClass="entr" presetSubtype="16" fill="hold" nodeType="withEffect">
                                  <p:stCondLst>
                                    <p:cond delay="0"/>
                                  </p:stCondLst>
                                  <p:childTnLst>
                                    <p:set>
                                      <p:cBhvr>
                                        <p:cTn id="86" dur="1" fill="hold">
                                          <p:stCondLst>
                                            <p:cond delay="0"/>
                                          </p:stCondLst>
                                        </p:cTn>
                                        <p:tgtEl>
                                          <p:spTgt spid="1034"/>
                                        </p:tgtEl>
                                        <p:attrNameLst>
                                          <p:attrName>style.visibility</p:attrName>
                                        </p:attrNameLst>
                                      </p:cBhvr>
                                      <p:to>
                                        <p:strVal val="visible"/>
                                      </p:to>
                                    </p:set>
                                    <p:anim calcmode="lin" valueType="num">
                                      <p:cBhvr>
                                        <p:cTn id="87" dur="500" fill="hold"/>
                                        <p:tgtEl>
                                          <p:spTgt spid="1034"/>
                                        </p:tgtEl>
                                        <p:attrNameLst>
                                          <p:attrName>ppt_w</p:attrName>
                                        </p:attrNameLst>
                                      </p:cBhvr>
                                      <p:tavLst>
                                        <p:tav tm="0">
                                          <p:val>
                                            <p:fltVal val="0"/>
                                          </p:val>
                                        </p:tav>
                                        <p:tav tm="100000">
                                          <p:val>
                                            <p:strVal val="#ppt_w"/>
                                          </p:val>
                                        </p:tav>
                                      </p:tavLst>
                                    </p:anim>
                                    <p:anim calcmode="lin" valueType="num">
                                      <p:cBhvr>
                                        <p:cTn id="88" dur="500" fill="hold"/>
                                        <p:tgtEl>
                                          <p:spTgt spid="1034"/>
                                        </p:tgtEl>
                                        <p:attrNameLst>
                                          <p:attrName>ppt_h</p:attrName>
                                        </p:attrNameLst>
                                      </p:cBhvr>
                                      <p:tavLst>
                                        <p:tav tm="0">
                                          <p:val>
                                            <p:fltVal val="0"/>
                                          </p:val>
                                        </p:tav>
                                        <p:tav tm="100000">
                                          <p:val>
                                            <p:strVal val="#ppt_h"/>
                                          </p:val>
                                        </p:tav>
                                      </p:tavLst>
                                    </p:anim>
                                    <p:animEffect transition="in" filter="fade">
                                      <p:cBhvr>
                                        <p:cTn id="89" dur="500"/>
                                        <p:tgtEl>
                                          <p:spTgt spid="1034"/>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41"/>
                                        </p:tgtEl>
                                        <p:attrNameLst>
                                          <p:attrName>style.visibility</p:attrName>
                                        </p:attrNameLst>
                                      </p:cBhvr>
                                      <p:to>
                                        <p:strVal val="visible"/>
                                      </p:to>
                                    </p:set>
                                    <p:anim calcmode="lin" valueType="num">
                                      <p:cBhvr>
                                        <p:cTn id="92" dur="500" fill="hold"/>
                                        <p:tgtEl>
                                          <p:spTgt spid="41"/>
                                        </p:tgtEl>
                                        <p:attrNameLst>
                                          <p:attrName>ppt_w</p:attrName>
                                        </p:attrNameLst>
                                      </p:cBhvr>
                                      <p:tavLst>
                                        <p:tav tm="0">
                                          <p:val>
                                            <p:fltVal val="0"/>
                                          </p:val>
                                        </p:tav>
                                        <p:tav tm="100000">
                                          <p:val>
                                            <p:strVal val="#ppt_w"/>
                                          </p:val>
                                        </p:tav>
                                      </p:tavLst>
                                    </p:anim>
                                    <p:anim calcmode="lin" valueType="num">
                                      <p:cBhvr>
                                        <p:cTn id="93" dur="500" fill="hold"/>
                                        <p:tgtEl>
                                          <p:spTgt spid="41"/>
                                        </p:tgtEl>
                                        <p:attrNameLst>
                                          <p:attrName>ppt_h</p:attrName>
                                        </p:attrNameLst>
                                      </p:cBhvr>
                                      <p:tavLst>
                                        <p:tav tm="0">
                                          <p:val>
                                            <p:fltVal val="0"/>
                                          </p:val>
                                        </p:tav>
                                        <p:tav tm="100000">
                                          <p:val>
                                            <p:strVal val="#ppt_h"/>
                                          </p:val>
                                        </p:tav>
                                      </p:tavLst>
                                    </p:anim>
                                    <p:animEffect transition="in" filter="fade">
                                      <p:cBhvr>
                                        <p:cTn id="94" dur="500"/>
                                        <p:tgtEl>
                                          <p:spTgt spid="41"/>
                                        </p:tgtEl>
                                      </p:cBhvr>
                                    </p:animEffect>
                                  </p:childTnLst>
                                </p:cTn>
                              </p:par>
                              <p:par>
                                <p:cTn id="95" presetID="53" presetClass="entr" presetSubtype="16" fill="hold" nodeType="withEffect">
                                  <p:stCondLst>
                                    <p:cond delay="0"/>
                                  </p:stCondLst>
                                  <p:childTnLst>
                                    <p:set>
                                      <p:cBhvr>
                                        <p:cTn id="96" dur="1" fill="hold">
                                          <p:stCondLst>
                                            <p:cond delay="0"/>
                                          </p:stCondLst>
                                        </p:cTn>
                                        <p:tgtEl>
                                          <p:spTgt spid="1032"/>
                                        </p:tgtEl>
                                        <p:attrNameLst>
                                          <p:attrName>style.visibility</p:attrName>
                                        </p:attrNameLst>
                                      </p:cBhvr>
                                      <p:to>
                                        <p:strVal val="visible"/>
                                      </p:to>
                                    </p:set>
                                    <p:anim calcmode="lin" valueType="num">
                                      <p:cBhvr>
                                        <p:cTn id="97" dur="500" fill="hold"/>
                                        <p:tgtEl>
                                          <p:spTgt spid="1032"/>
                                        </p:tgtEl>
                                        <p:attrNameLst>
                                          <p:attrName>ppt_w</p:attrName>
                                        </p:attrNameLst>
                                      </p:cBhvr>
                                      <p:tavLst>
                                        <p:tav tm="0">
                                          <p:val>
                                            <p:fltVal val="0"/>
                                          </p:val>
                                        </p:tav>
                                        <p:tav tm="100000">
                                          <p:val>
                                            <p:strVal val="#ppt_w"/>
                                          </p:val>
                                        </p:tav>
                                      </p:tavLst>
                                    </p:anim>
                                    <p:anim calcmode="lin" valueType="num">
                                      <p:cBhvr>
                                        <p:cTn id="98" dur="500" fill="hold"/>
                                        <p:tgtEl>
                                          <p:spTgt spid="1032"/>
                                        </p:tgtEl>
                                        <p:attrNameLst>
                                          <p:attrName>ppt_h</p:attrName>
                                        </p:attrNameLst>
                                      </p:cBhvr>
                                      <p:tavLst>
                                        <p:tav tm="0">
                                          <p:val>
                                            <p:fltVal val="0"/>
                                          </p:val>
                                        </p:tav>
                                        <p:tav tm="100000">
                                          <p:val>
                                            <p:strVal val="#ppt_h"/>
                                          </p:val>
                                        </p:tav>
                                      </p:tavLst>
                                    </p:anim>
                                    <p:animEffect transition="in" filter="fade">
                                      <p:cBhvr>
                                        <p:cTn id="99" dur="500"/>
                                        <p:tgtEl>
                                          <p:spTgt spid="1032"/>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0"/>
                                        </p:tgtEl>
                                        <p:attrNameLst>
                                          <p:attrName>style.visibility</p:attrName>
                                        </p:attrNameLst>
                                      </p:cBhvr>
                                      <p:to>
                                        <p:strVal val="visible"/>
                                      </p:to>
                                    </p:set>
                                    <p:anim calcmode="lin" valueType="num">
                                      <p:cBhvr>
                                        <p:cTn id="102" dur="500" fill="hold"/>
                                        <p:tgtEl>
                                          <p:spTgt spid="40"/>
                                        </p:tgtEl>
                                        <p:attrNameLst>
                                          <p:attrName>ppt_w</p:attrName>
                                        </p:attrNameLst>
                                      </p:cBhvr>
                                      <p:tavLst>
                                        <p:tav tm="0">
                                          <p:val>
                                            <p:fltVal val="0"/>
                                          </p:val>
                                        </p:tav>
                                        <p:tav tm="100000">
                                          <p:val>
                                            <p:strVal val="#ppt_w"/>
                                          </p:val>
                                        </p:tav>
                                      </p:tavLst>
                                    </p:anim>
                                    <p:anim calcmode="lin" valueType="num">
                                      <p:cBhvr>
                                        <p:cTn id="103" dur="500" fill="hold"/>
                                        <p:tgtEl>
                                          <p:spTgt spid="40"/>
                                        </p:tgtEl>
                                        <p:attrNameLst>
                                          <p:attrName>ppt_h</p:attrName>
                                        </p:attrNameLst>
                                      </p:cBhvr>
                                      <p:tavLst>
                                        <p:tav tm="0">
                                          <p:val>
                                            <p:fltVal val="0"/>
                                          </p:val>
                                        </p:tav>
                                        <p:tav tm="100000">
                                          <p:val>
                                            <p:strVal val="#ppt_h"/>
                                          </p:val>
                                        </p:tav>
                                      </p:tavLst>
                                    </p:anim>
                                    <p:animEffect transition="in" filter="fade">
                                      <p:cBhvr>
                                        <p:cTn id="10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p:bldP spid="36" grpId="0"/>
      <p:bldP spid="40" grpId="0"/>
      <p:bldP spid="41" grpId="0"/>
      <p:bldP spid="42" grpId="0"/>
      <p:bldP spid="43" grpId="0"/>
      <p:bldP spid="44" grpId="0"/>
      <p:bldP spid="45"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9D117-9E65-40AF-9BB8-C248481EBCEF}"/>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5.</a:t>
            </a:r>
            <a:r>
              <a:rPr lang="de-DE" b="1" dirty="0"/>
              <a:t> Discussion (I/II)</a:t>
            </a:r>
            <a:endParaRPr lang="en-US" b="1" dirty="0"/>
          </a:p>
        </p:txBody>
      </p:sp>
      <p:sp>
        <p:nvSpPr>
          <p:cNvPr id="3" name="Content Placeholder 2">
            <a:extLst>
              <a:ext uri="{FF2B5EF4-FFF2-40B4-BE49-F238E27FC236}">
                <a16:creationId xmlns:a16="http://schemas.microsoft.com/office/drawing/2014/main" id="{F3B3E3B1-70B8-4E8F-9DD1-C9EBE2396797}"/>
              </a:ext>
            </a:extLst>
          </p:cNvPr>
          <p:cNvSpPr>
            <a:spLocks noGrp="1"/>
          </p:cNvSpPr>
          <p:nvPr>
            <p:ph idx="1"/>
          </p:nvPr>
        </p:nvSpPr>
        <p:spPr>
          <a:xfrm>
            <a:off x="838200" y="1457325"/>
            <a:ext cx="10515600" cy="5181600"/>
          </a:xfrm>
        </p:spPr>
        <p:txBody>
          <a:bodyPr>
            <a:normAutofit/>
          </a:bodyPr>
          <a:lstStyle/>
          <a:p>
            <a:pPr>
              <a:buFont typeface="Wingdings" panose="05000000000000000000" pitchFamily="2" charset="2"/>
              <a:buChar char="§"/>
            </a:pPr>
            <a:r>
              <a:rPr lang="en-US" sz="1600" b="1" dirty="0"/>
              <a:t>Potential Success Drivers (SPD &amp; FDP): </a:t>
            </a:r>
          </a:p>
          <a:p>
            <a:pPr lvl="1"/>
            <a:r>
              <a:rPr lang="en-US" sz="1600" dirty="0"/>
              <a:t>Reach &amp; Interactions: shortest tweet texts + highest interaction figure in terms of favorite and follower counts + most posts without hashtag (58.39%) (SPD)</a:t>
            </a:r>
          </a:p>
          <a:p>
            <a:pPr lvl="1"/>
            <a:r>
              <a:rPr lang="en-US" sz="1600" dirty="0"/>
              <a:t>Sentiments: most positively connoted tweet texts (SPD)</a:t>
            </a:r>
          </a:p>
          <a:p>
            <a:pPr lvl="1"/>
            <a:r>
              <a:rPr lang="en-US" sz="1600" dirty="0"/>
              <a:t>Emotions: highest usage of the emotion ‘surprise’ in tweet texts (SPD) + lowest overall emotion intensity in tweet texts (FDP)</a:t>
            </a:r>
          </a:p>
          <a:p>
            <a:pPr lvl="1"/>
            <a:r>
              <a:rPr lang="en-US" sz="1600" dirty="0"/>
              <a:t>Topics &amp; Stances: leading the way for other parties in the topics of Corona and digitization (FDP)</a:t>
            </a:r>
          </a:p>
          <a:p>
            <a:pPr lvl="1"/>
            <a:r>
              <a:rPr lang="en-US" sz="1600" dirty="0"/>
              <a:t>User-Generated Discussions &amp; Public Images: induce low levels for ‘disgust’ and ‘fear’ and high levels for ‘trust’ and ‘surprise’ (SPD+FDP) + most positively connoted tweets about lead candidate (FDP)</a:t>
            </a:r>
          </a:p>
          <a:p>
            <a:pPr>
              <a:buFont typeface="Wingdings" panose="05000000000000000000" pitchFamily="2" charset="2"/>
              <a:buChar char="§"/>
            </a:pPr>
            <a:r>
              <a:rPr lang="en-US" sz="1600" b="1" dirty="0"/>
              <a:t>Big Topics (Corona, environment &amp; digitization): </a:t>
            </a:r>
            <a:r>
              <a:rPr lang="en-US" sz="1600" dirty="0"/>
              <a:t>responsive relationship between tweet volume and relevant events for the major issues of the election campaign (e.g., lockdown vs. non-lockdown, July floods) is evident. As expected, the Greens were the drivers for the topic environment, yet surprisingly, the CDU/CSU lead the way for the topic digitization along the FDP.</a:t>
            </a:r>
            <a:endParaRPr lang="de-DE" sz="1600"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17</a:t>
            </a:fld>
            <a:endParaRPr lang="en-US"/>
          </a:p>
        </p:txBody>
      </p:sp>
    </p:spTree>
    <p:extLst>
      <p:ext uri="{BB962C8B-B14F-4D97-AF65-F5344CB8AC3E}">
        <p14:creationId xmlns:p14="http://schemas.microsoft.com/office/powerpoint/2010/main" val="166842968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09D117-9E65-40AF-9BB8-C248481EBCEF}"/>
              </a:ext>
            </a:extLst>
          </p:cNvPr>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5.</a:t>
            </a:r>
            <a:r>
              <a:rPr lang="de-DE" b="1" dirty="0"/>
              <a:t> Discussion (II/II)</a:t>
            </a:r>
            <a:endParaRPr lang="en-US" b="1" dirty="0"/>
          </a:p>
        </p:txBody>
      </p:sp>
      <p:sp>
        <p:nvSpPr>
          <p:cNvPr id="3" name="Content Placeholder 2">
            <a:extLst>
              <a:ext uri="{FF2B5EF4-FFF2-40B4-BE49-F238E27FC236}">
                <a16:creationId xmlns:a16="http://schemas.microsoft.com/office/drawing/2014/main" id="{F3B3E3B1-70B8-4E8F-9DD1-C9EBE2396797}"/>
              </a:ext>
            </a:extLst>
          </p:cNvPr>
          <p:cNvSpPr>
            <a:spLocks noGrp="1"/>
          </p:cNvSpPr>
          <p:nvPr>
            <p:ph idx="1"/>
          </p:nvPr>
        </p:nvSpPr>
        <p:spPr>
          <a:xfrm>
            <a:off x="838200" y="1457325"/>
            <a:ext cx="10515600" cy="5181600"/>
          </a:xfrm>
        </p:spPr>
        <p:txBody>
          <a:bodyPr>
            <a:noAutofit/>
          </a:bodyPr>
          <a:lstStyle/>
          <a:p>
            <a:pPr>
              <a:buFont typeface="Wingdings" panose="05000000000000000000" pitchFamily="2" charset="2"/>
              <a:buChar char="§"/>
            </a:pPr>
            <a:r>
              <a:rPr lang="de-DE" sz="1600" b="1" dirty="0"/>
              <a:t>Consolidating Literature Review with Analysis Results:</a:t>
            </a:r>
            <a:endParaRPr lang="de-DE" sz="1600" dirty="0"/>
          </a:p>
          <a:p>
            <a:pPr lvl="1">
              <a:buFont typeface="Wingdings" panose="05000000000000000000" pitchFamily="2" charset="2"/>
              <a:buChar char="§"/>
            </a:pPr>
            <a:r>
              <a:rPr lang="de-DE" sz="1400" dirty="0"/>
              <a:t>Hate speech decreases the exercised freedom of expression on the internet, subsequently reducing the diversity of opinions and shifting the perceived position of the majority opinion in political discussions. Vast majority of hate-speech creating accounts on social media can be linked to AfD and Identarian Movement (Geschke et. al. 2019 &amp; Kreißel et. Al. 2018). This strategy is also evident in the used emotions in the AfD tweets.</a:t>
            </a:r>
          </a:p>
          <a:p>
            <a:pPr lvl="1">
              <a:buFont typeface="Wingdings" panose="05000000000000000000" pitchFamily="2" charset="2"/>
              <a:buChar char="§"/>
            </a:pPr>
            <a:r>
              <a:rPr lang="de-DE" sz="1400" dirty="0"/>
              <a:t>even though Laschet (CDU) was the target of situational contingency (e.g., </a:t>
            </a:r>
            <a:r>
              <a:rPr lang="de-DE" sz="1400" i="1" dirty="0"/>
              <a:t>#laschetdarfnichtkanzlerwerden</a:t>
            </a:r>
            <a:r>
              <a:rPr lang="de-DE" sz="1400" dirty="0"/>
              <a:t>), sister party candidate Dobrindt (CSU) was perceived considerably worse in the public eye.</a:t>
            </a:r>
          </a:p>
          <a:p>
            <a:pPr>
              <a:buFont typeface="Wingdings" panose="05000000000000000000" pitchFamily="2" charset="2"/>
              <a:buChar char="§"/>
            </a:pPr>
            <a:r>
              <a:rPr lang="de-DE" sz="1600" b="1" dirty="0"/>
              <a:t>Marketing Implications: </a:t>
            </a:r>
          </a:p>
          <a:p>
            <a:pPr lvl="1">
              <a:buFont typeface="Wingdings" panose="05000000000000000000" pitchFamily="2" charset="2"/>
              <a:buChar char="§"/>
            </a:pPr>
            <a:r>
              <a:rPr lang="de-DE" sz="1400" b="1" dirty="0"/>
              <a:t>Gaining the competitive edge: substantial amount of voters are susceptible to persuasion </a:t>
            </a:r>
            <a:r>
              <a:rPr lang="de-DE" sz="1400" dirty="0"/>
              <a:t>by the means of political marketing, as 23% of polled German voters were uncertain of their voting decision two weeks before the election (Spiegel 2021), pattern of 10-20% of undecided voters two weeks before election is also empirically established in Italy and France (Alam &amp; Riva 2019, La Repubblica 2006 &amp; Mannheimer 2003)</a:t>
            </a:r>
          </a:p>
          <a:p>
            <a:pPr lvl="1">
              <a:buFont typeface="Wingdings" panose="05000000000000000000" pitchFamily="2" charset="2"/>
              <a:buChar char="§"/>
            </a:pPr>
            <a:r>
              <a:rPr lang="de-DE" sz="1400" b="1" dirty="0"/>
              <a:t>Keep it simple and easy to understand: </a:t>
            </a:r>
            <a:r>
              <a:rPr lang="de-DE" sz="1400" dirty="0"/>
              <a:t>WordScore results display a converging assimilation of the used language across parties from 2017 to 2021. Given the election results and analysis implications of the AfD in 2021, their displayed high level of lexical diversity does not translate into a better interaction rate or better electoral results. In accordance with this, multiple parties have started to offer their party programs in easy language for the 2021 federal elections.</a:t>
            </a:r>
          </a:p>
          <a:p>
            <a:pPr lvl="1">
              <a:buFont typeface="Wingdings" panose="05000000000000000000" pitchFamily="2" charset="2"/>
              <a:buChar char="§"/>
            </a:pPr>
            <a:r>
              <a:rPr lang="de-DE" sz="1400" b="1" dirty="0"/>
              <a:t>Epistemic Value: induce curiosity with marketing activities! </a:t>
            </a:r>
            <a:r>
              <a:rPr lang="de-DE" sz="1400" dirty="0"/>
              <a:t>Short, positively connoted tweets with surprising elements work best for electoral political marketing</a:t>
            </a:r>
          </a:p>
          <a:p>
            <a:pPr lvl="1">
              <a:buFont typeface="Wingdings" panose="05000000000000000000" pitchFamily="2" charset="2"/>
              <a:buChar char="§"/>
            </a:pPr>
            <a:r>
              <a:rPr lang="de-DE" sz="1400" dirty="0"/>
              <a:t>Dissemination: </a:t>
            </a:r>
            <a:r>
              <a:rPr lang="de-DE" sz="1400" b="1" dirty="0"/>
              <a:t>usage of hashtags is not or no longer needed </a:t>
            </a:r>
            <a:r>
              <a:rPr lang="de-DE" sz="1400" dirty="0"/>
              <a:t>for political discussions on Twitter?</a:t>
            </a:r>
            <a:endParaRPr lang="en-US" sz="1400"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18</a:t>
            </a:fld>
            <a:endParaRPr lang="en-US"/>
          </a:p>
        </p:txBody>
      </p:sp>
    </p:spTree>
    <p:extLst>
      <p:ext uri="{BB962C8B-B14F-4D97-AF65-F5344CB8AC3E}">
        <p14:creationId xmlns:p14="http://schemas.microsoft.com/office/powerpoint/2010/main" val="2835423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4B127B8-22AB-4F01-AE5B-B5C9750D26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613"/>
            <a:ext cx="12192000" cy="6856773"/>
          </a:xfrm>
          <a:prstGeom prst="rect">
            <a:avLst/>
          </a:prstGeom>
        </p:spPr>
      </p:pic>
      <p:sp>
        <p:nvSpPr>
          <p:cNvPr id="2" name="Title 1">
            <a:extLst>
              <a:ext uri="{FF2B5EF4-FFF2-40B4-BE49-F238E27FC236}">
                <a16:creationId xmlns:a16="http://schemas.microsoft.com/office/drawing/2014/main" id="{510373A2-62CD-48BF-B0B6-90D3FC4F842E}"/>
              </a:ext>
            </a:extLst>
          </p:cNvPr>
          <p:cNvSpPr>
            <a:spLocks noGrp="1"/>
          </p:cNvSpPr>
          <p:nvPr>
            <p:ph type="ctrTitle"/>
          </p:nvPr>
        </p:nvSpPr>
        <p:spPr>
          <a:xfrm>
            <a:off x="2004851" y="2990577"/>
            <a:ext cx="9144000" cy="2387600"/>
          </a:xfrm>
        </p:spPr>
        <p:txBody>
          <a:bodyPr>
            <a:normAutofit/>
          </a:bodyPr>
          <a:lstStyle/>
          <a:p>
            <a:pPr algn="r"/>
            <a:r>
              <a:rPr lang="de-DE" sz="3600" dirty="0">
                <a:solidFill>
                  <a:schemeClr val="bg1"/>
                </a:solidFill>
                <a:effectLst>
                  <a:outerShdw blurRad="38100" dist="38100" dir="2700000" algn="tl">
                    <a:srgbClr val="000000">
                      <a:alpha val="43137"/>
                    </a:srgbClr>
                  </a:outerShdw>
                </a:effectLst>
                <a:latin typeface="Montserrat ExtraBold" panose="00000900000000000000" pitchFamily="2" charset="0"/>
              </a:rPr>
              <a:t>Thank You</a:t>
            </a:r>
            <a:br>
              <a:rPr lang="de-DE" sz="3600" dirty="0">
                <a:solidFill>
                  <a:schemeClr val="bg1"/>
                </a:solidFill>
                <a:effectLst>
                  <a:outerShdw blurRad="38100" dist="38100" dir="2700000" algn="tl">
                    <a:srgbClr val="000000">
                      <a:alpha val="43137"/>
                    </a:srgbClr>
                  </a:outerShdw>
                </a:effectLst>
                <a:latin typeface="Montserrat ExtraBold" panose="00000900000000000000" pitchFamily="2" charset="0"/>
              </a:rPr>
            </a:br>
            <a:r>
              <a:rPr lang="de-DE" sz="3600" dirty="0">
                <a:solidFill>
                  <a:srgbClr val="FFC000"/>
                </a:solidFill>
                <a:effectLst>
                  <a:outerShdw blurRad="38100" dist="38100" dir="2700000" algn="tl">
                    <a:srgbClr val="000000">
                      <a:alpha val="43137"/>
                    </a:srgbClr>
                  </a:outerShdw>
                </a:effectLst>
                <a:latin typeface="Montserrat ExtraBold" panose="00000900000000000000" pitchFamily="2" charset="0"/>
              </a:rPr>
              <a:t>For Your Time!</a:t>
            </a:r>
            <a:endParaRPr lang="en-US" sz="3600" dirty="0">
              <a:solidFill>
                <a:srgbClr val="FFC000"/>
              </a:solidFill>
              <a:effectLst>
                <a:outerShdw blurRad="38100" dist="38100" dir="2700000" algn="tl">
                  <a:srgbClr val="000000">
                    <a:alpha val="43137"/>
                  </a:srgbClr>
                </a:outerShdw>
              </a:effectLst>
              <a:latin typeface="Montserrat ExtraBold" panose="00000900000000000000" pitchFamily="2" charset="0"/>
            </a:endParaRPr>
          </a:p>
        </p:txBody>
      </p:sp>
    </p:spTree>
    <p:extLst>
      <p:ext uri="{BB962C8B-B14F-4D97-AF65-F5344CB8AC3E}">
        <p14:creationId xmlns:p14="http://schemas.microsoft.com/office/powerpoint/2010/main" val="44630515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7CC47-46D2-4E84-8A7B-4E34CFC7979F}"/>
              </a:ext>
            </a:extLst>
          </p:cNvPr>
          <p:cNvSpPr>
            <a:spLocks noGrp="1"/>
          </p:cNvSpPr>
          <p:nvPr>
            <p:ph type="title"/>
          </p:nvPr>
        </p:nvSpPr>
        <p:spPr/>
        <p:txBody>
          <a:bodyPr/>
          <a:lstStyle/>
          <a:p>
            <a:r>
              <a:rPr lang="de-DE" b="1" dirty="0"/>
              <a:t>Table of Contents</a:t>
            </a:r>
            <a:endParaRPr lang="en-US" b="1" dirty="0"/>
          </a:p>
        </p:txBody>
      </p:sp>
      <p:sp>
        <p:nvSpPr>
          <p:cNvPr id="3" name="Content Placeholder 2">
            <a:extLst>
              <a:ext uri="{FF2B5EF4-FFF2-40B4-BE49-F238E27FC236}">
                <a16:creationId xmlns:a16="http://schemas.microsoft.com/office/drawing/2014/main" id="{1D2F6C05-239D-4CD7-9D17-647A00E2DC12}"/>
              </a:ext>
            </a:extLst>
          </p:cNvPr>
          <p:cNvSpPr>
            <a:spLocks noGrp="1"/>
          </p:cNvSpPr>
          <p:nvPr>
            <p:ph idx="1"/>
          </p:nvPr>
        </p:nvSpPr>
        <p:spPr/>
        <p:txBody>
          <a:bodyPr>
            <a:normAutofit/>
          </a:bodyPr>
          <a:lstStyle/>
          <a:p>
            <a:pPr marL="514350" indent="-514350">
              <a:buAutoNum type="arabicPeriod"/>
            </a:pPr>
            <a:r>
              <a:rPr lang="de-DE" dirty="0"/>
              <a:t>Business Problem</a:t>
            </a:r>
          </a:p>
          <a:p>
            <a:pPr marL="514350" indent="-514350">
              <a:buAutoNum type="arabicPeriod"/>
            </a:pPr>
            <a:r>
              <a:rPr lang="de-DE" dirty="0"/>
              <a:t>Conceptual Model</a:t>
            </a:r>
          </a:p>
          <a:p>
            <a:pPr marL="514350" indent="-514350">
              <a:buAutoNum type="arabicPeriod"/>
            </a:pPr>
            <a:r>
              <a:rPr lang="de-DE" dirty="0"/>
              <a:t>Data</a:t>
            </a:r>
          </a:p>
          <a:p>
            <a:pPr marL="514350" indent="-514350">
              <a:buAutoNum type="arabicPeriod"/>
            </a:pPr>
            <a:r>
              <a:rPr lang="de-DE" dirty="0"/>
              <a:t>Results</a:t>
            </a:r>
          </a:p>
          <a:p>
            <a:pPr marL="457200" lvl="1" indent="0">
              <a:buNone/>
            </a:pPr>
            <a:r>
              <a:rPr lang="de-DE" dirty="0"/>
              <a:t>4.1	Sentiment &amp; Emotion Analysis</a:t>
            </a:r>
          </a:p>
          <a:p>
            <a:pPr marL="457200" lvl="1" indent="0">
              <a:buNone/>
            </a:pPr>
            <a:r>
              <a:rPr lang="de-DE" dirty="0"/>
              <a:t>4.2 General Stance Analysis</a:t>
            </a:r>
          </a:p>
          <a:p>
            <a:pPr marL="457200" lvl="1" indent="0">
              <a:buNone/>
            </a:pPr>
            <a:r>
              <a:rPr lang="de-DE" dirty="0"/>
              <a:t>4.3 Topic-Specific Stance Analysis</a:t>
            </a:r>
          </a:p>
          <a:p>
            <a:pPr marL="457200" lvl="1" indent="0">
              <a:buNone/>
            </a:pPr>
            <a:r>
              <a:rPr lang="de-DE" dirty="0"/>
              <a:t>4.4 User-Generated Discussions</a:t>
            </a:r>
          </a:p>
          <a:p>
            <a:pPr marL="514350" indent="-514350">
              <a:buAutoNum type="arabicPeriod"/>
            </a:pPr>
            <a:r>
              <a:rPr lang="de-DE" dirty="0"/>
              <a:t>Discussion</a:t>
            </a:r>
            <a:endParaRPr lang="en-US" dirty="0"/>
          </a:p>
        </p:txBody>
      </p:sp>
      <p:sp>
        <p:nvSpPr>
          <p:cNvPr id="4" name="Slide Number Placeholder 3">
            <a:extLst>
              <a:ext uri="{FF2B5EF4-FFF2-40B4-BE49-F238E27FC236}">
                <a16:creationId xmlns:a16="http://schemas.microsoft.com/office/drawing/2014/main" id="{704799D8-2E9D-4D61-821D-21EEF2217224}"/>
              </a:ext>
            </a:extLst>
          </p:cNvPr>
          <p:cNvSpPr>
            <a:spLocks noGrp="1"/>
          </p:cNvSpPr>
          <p:nvPr>
            <p:ph type="sldNum" sz="quarter" idx="12"/>
          </p:nvPr>
        </p:nvSpPr>
        <p:spPr/>
        <p:txBody>
          <a:bodyPr/>
          <a:lstStyle/>
          <a:p>
            <a:fld id="{E5C90997-E354-4045-AFF3-BFA76459D9C2}" type="slidenum">
              <a:rPr lang="en-US" smtClean="0"/>
              <a:t>2</a:t>
            </a:fld>
            <a:endParaRPr lang="en-US"/>
          </a:p>
        </p:txBody>
      </p:sp>
      <p:sp>
        <p:nvSpPr>
          <p:cNvPr id="5" name="TextBox 4">
            <a:extLst>
              <a:ext uri="{FF2B5EF4-FFF2-40B4-BE49-F238E27FC236}">
                <a16:creationId xmlns:a16="http://schemas.microsoft.com/office/drawing/2014/main" id="{B39A0B05-224F-4342-B676-1E3722862960}"/>
              </a:ext>
            </a:extLst>
          </p:cNvPr>
          <p:cNvSpPr txBox="1"/>
          <p:nvPr/>
        </p:nvSpPr>
        <p:spPr>
          <a:xfrm>
            <a:off x="7700803" y="645982"/>
            <a:ext cx="3849513" cy="1600438"/>
          </a:xfrm>
          <a:prstGeom prst="rect">
            <a:avLst/>
          </a:prstGeom>
          <a:noFill/>
          <a:ln w="28575">
            <a:solidFill>
              <a:srgbClr val="C00000"/>
            </a:solidFill>
          </a:ln>
        </p:spPr>
        <p:txBody>
          <a:bodyPr wrap="square" rtlCol="0">
            <a:spAutoFit/>
          </a:bodyPr>
          <a:lstStyle/>
          <a:p>
            <a:pPr algn="ctr"/>
            <a:r>
              <a:rPr lang="de-DE" sz="1400" b="1" dirty="0">
                <a:solidFill>
                  <a:srgbClr val="C00000"/>
                </a:solidFill>
              </a:rPr>
              <a:t>Full Title</a:t>
            </a:r>
          </a:p>
          <a:p>
            <a:pPr algn="ctr"/>
            <a:endParaRPr lang="de-DE" sz="1400" b="1" dirty="0"/>
          </a:p>
          <a:p>
            <a:pPr algn="ctr"/>
            <a:r>
              <a:rPr lang="de-DE" sz="1400" b="1" dirty="0"/>
              <a:t>Gaining The Competitive Edge</a:t>
            </a:r>
          </a:p>
          <a:p>
            <a:pPr algn="ctr"/>
            <a:r>
              <a:rPr lang="de-DE" sz="1400" dirty="0"/>
              <a:t>Analyzing the Importance and Potential Success Drivers of Political Marketing Strategies Regarding the 2021 Federal Elections in Germany</a:t>
            </a:r>
            <a:endParaRPr lang="en-US" sz="1400" dirty="0"/>
          </a:p>
        </p:txBody>
      </p:sp>
    </p:spTree>
    <p:extLst>
      <p:ext uri="{BB962C8B-B14F-4D97-AF65-F5344CB8AC3E}">
        <p14:creationId xmlns:p14="http://schemas.microsoft.com/office/powerpoint/2010/main" val="3849912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AABCAE-17A3-4ECF-96F7-19743F62F417}"/>
              </a:ext>
            </a:extLst>
          </p:cNvPr>
          <p:cNvSpPr>
            <a:spLocks noGrp="1"/>
          </p:cNvSpPr>
          <p:nvPr>
            <p:ph type="sldNum" sz="quarter" idx="12"/>
          </p:nvPr>
        </p:nvSpPr>
        <p:spPr/>
        <p:txBody>
          <a:bodyPr/>
          <a:lstStyle/>
          <a:p>
            <a:fld id="{E5C90997-E354-4045-AFF3-BFA76459D9C2}" type="slidenum">
              <a:rPr lang="en-US" smtClean="0"/>
              <a:t>20</a:t>
            </a:fld>
            <a:endParaRPr lang="en-US"/>
          </a:p>
        </p:txBody>
      </p:sp>
      <p:pic>
        <p:nvPicPr>
          <p:cNvPr id="3" name="Picture 2">
            <a:extLst>
              <a:ext uri="{FF2B5EF4-FFF2-40B4-BE49-F238E27FC236}">
                <a16:creationId xmlns:a16="http://schemas.microsoft.com/office/drawing/2014/main" id="{1AA9EF64-6BB3-4E01-A223-6C00A877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11112502" cy="6858000"/>
          </a:xfrm>
          <a:prstGeom prst="rect">
            <a:avLst/>
          </a:prstGeom>
        </p:spPr>
      </p:pic>
      <p:sp>
        <p:nvSpPr>
          <p:cNvPr id="8" name="Rectangle 7">
            <a:extLst>
              <a:ext uri="{FF2B5EF4-FFF2-40B4-BE49-F238E27FC236}">
                <a16:creationId xmlns:a16="http://schemas.microsoft.com/office/drawing/2014/main" id="{F710FA5E-E974-415D-B35D-343336110BCD}"/>
              </a:ext>
            </a:extLst>
          </p:cNvPr>
          <p:cNvSpPr/>
          <p:nvPr/>
        </p:nvSpPr>
        <p:spPr>
          <a:xfrm>
            <a:off x="1763485" y="4040155"/>
            <a:ext cx="3256383" cy="67647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7E1693-3A18-4851-83C5-E4946F34E2B2}"/>
              </a:ext>
            </a:extLst>
          </p:cNvPr>
          <p:cNvSpPr/>
          <p:nvPr/>
        </p:nvSpPr>
        <p:spPr>
          <a:xfrm>
            <a:off x="5019868" y="3685592"/>
            <a:ext cx="2519267" cy="10310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5E1541-4CDA-4B53-83EF-871F1C39BCFB}"/>
              </a:ext>
            </a:extLst>
          </p:cNvPr>
          <p:cNvSpPr/>
          <p:nvPr/>
        </p:nvSpPr>
        <p:spPr>
          <a:xfrm>
            <a:off x="7545360" y="2584581"/>
            <a:ext cx="2158478" cy="213204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975AD2-4C81-4197-A44D-5EFB3420C589}"/>
              </a:ext>
            </a:extLst>
          </p:cNvPr>
          <p:cNvSpPr/>
          <p:nvPr/>
        </p:nvSpPr>
        <p:spPr>
          <a:xfrm>
            <a:off x="9703838" y="1744824"/>
            <a:ext cx="1856791" cy="297180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1917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AABCAE-17A3-4ECF-96F7-19743F62F417}"/>
              </a:ext>
            </a:extLst>
          </p:cNvPr>
          <p:cNvSpPr>
            <a:spLocks noGrp="1"/>
          </p:cNvSpPr>
          <p:nvPr>
            <p:ph type="sldNum" sz="quarter" idx="12"/>
          </p:nvPr>
        </p:nvSpPr>
        <p:spPr/>
        <p:txBody>
          <a:bodyPr/>
          <a:lstStyle/>
          <a:p>
            <a:fld id="{E5C90997-E354-4045-AFF3-BFA76459D9C2}" type="slidenum">
              <a:rPr lang="en-US" smtClean="0"/>
              <a:t>21</a:t>
            </a:fld>
            <a:endParaRPr lang="en-US"/>
          </a:p>
        </p:txBody>
      </p:sp>
      <p:pic>
        <p:nvPicPr>
          <p:cNvPr id="5" name="Picture 4">
            <a:extLst>
              <a:ext uri="{FF2B5EF4-FFF2-40B4-BE49-F238E27FC236}">
                <a16:creationId xmlns:a16="http://schemas.microsoft.com/office/drawing/2014/main" id="{DAAA5EA3-1909-4957-A6B1-A64971331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49" y="0"/>
            <a:ext cx="11112502" cy="6858000"/>
          </a:xfrm>
          <a:prstGeom prst="rect">
            <a:avLst/>
          </a:prstGeom>
        </p:spPr>
      </p:pic>
      <p:sp>
        <p:nvSpPr>
          <p:cNvPr id="12" name="Rectangle 11">
            <a:extLst>
              <a:ext uri="{FF2B5EF4-FFF2-40B4-BE49-F238E27FC236}">
                <a16:creationId xmlns:a16="http://schemas.microsoft.com/office/drawing/2014/main" id="{2FE3F48A-63DD-4AB8-A837-479B87FEA580}"/>
              </a:ext>
            </a:extLst>
          </p:cNvPr>
          <p:cNvSpPr/>
          <p:nvPr/>
        </p:nvSpPr>
        <p:spPr>
          <a:xfrm>
            <a:off x="1623526" y="3760237"/>
            <a:ext cx="4472474" cy="9004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AB7372-4632-4718-8167-3745A774CE69}"/>
              </a:ext>
            </a:extLst>
          </p:cNvPr>
          <p:cNvSpPr/>
          <p:nvPr/>
        </p:nvSpPr>
        <p:spPr>
          <a:xfrm>
            <a:off x="6096000" y="2967135"/>
            <a:ext cx="2422849" cy="169350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82FD9B-2AC6-4EE2-A1BB-B0ADFC91D82A}"/>
              </a:ext>
            </a:extLst>
          </p:cNvPr>
          <p:cNvSpPr/>
          <p:nvPr/>
        </p:nvSpPr>
        <p:spPr>
          <a:xfrm>
            <a:off x="8518849" y="2192694"/>
            <a:ext cx="2668555" cy="24679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8172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9411D-73D6-408D-B35B-CEE082F3CB54}"/>
              </a:ext>
            </a:extLst>
          </p:cNvPr>
          <p:cNvSpPr>
            <a:spLocks noGrp="1"/>
          </p:cNvSpPr>
          <p:nvPr>
            <p:ph type="title"/>
          </p:nvPr>
        </p:nvSpPr>
        <p:spPr/>
        <p:txBody>
          <a:bodyPr/>
          <a:lstStyle/>
          <a:p>
            <a:r>
              <a:rPr lang="de-DE" b="1" dirty="0">
                <a:solidFill>
                  <a:srgbClr val="C00000"/>
                </a:solidFill>
              </a:rPr>
              <a:t>1.</a:t>
            </a:r>
            <a:r>
              <a:rPr lang="de-DE" b="1" dirty="0"/>
              <a:t> Business Problem</a:t>
            </a:r>
            <a:endParaRPr lang="en-US" b="1" dirty="0"/>
          </a:p>
        </p:txBody>
      </p:sp>
      <p:sp>
        <p:nvSpPr>
          <p:cNvPr id="4" name="Slide Number Placeholder 3">
            <a:extLst>
              <a:ext uri="{FF2B5EF4-FFF2-40B4-BE49-F238E27FC236}">
                <a16:creationId xmlns:a16="http://schemas.microsoft.com/office/drawing/2014/main" id="{9BB87239-7900-46C5-BA8E-D9ECBC769151}"/>
              </a:ext>
            </a:extLst>
          </p:cNvPr>
          <p:cNvSpPr>
            <a:spLocks noGrp="1"/>
          </p:cNvSpPr>
          <p:nvPr>
            <p:ph type="sldNum" sz="quarter" idx="12"/>
          </p:nvPr>
        </p:nvSpPr>
        <p:spPr/>
        <p:txBody>
          <a:bodyPr/>
          <a:lstStyle/>
          <a:p>
            <a:fld id="{E5C90997-E354-4045-AFF3-BFA76459D9C2}" type="slidenum">
              <a:rPr lang="en-US" smtClean="0"/>
              <a:t>3</a:t>
            </a:fld>
            <a:endParaRPr lang="en-US"/>
          </a:p>
        </p:txBody>
      </p:sp>
      <p:pic>
        <p:nvPicPr>
          <p:cNvPr id="5" name="Picture 4">
            <a:extLst>
              <a:ext uri="{FF2B5EF4-FFF2-40B4-BE49-F238E27FC236}">
                <a16:creationId xmlns:a16="http://schemas.microsoft.com/office/drawing/2014/main" id="{A6992E76-6DE3-4F19-8E59-44F262E1BD9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04" y="1690688"/>
            <a:ext cx="6864646" cy="3049754"/>
          </a:xfrm>
          <a:prstGeom prst="rect">
            <a:avLst/>
          </a:prstGeom>
          <a:noFill/>
          <a:ln>
            <a:noFill/>
          </a:ln>
        </p:spPr>
      </p:pic>
      <p:pic>
        <p:nvPicPr>
          <p:cNvPr id="6" name="Graphic 15">
            <a:extLst>
              <a:ext uri="{FF2B5EF4-FFF2-40B4-BE49-F238E27FC236}">
                <a16:creationId xmlns:a16="http://schemas.microsoft.com/office/drawing/2014/main" id="{369F0AA2-624C-49D4-8278-0F1232B3DF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8646" y="2246591"/>
            <a:ext cx="4772432" cy="2160000"/>
          </a:xfrm>
          <a:prstGeom prst="rect">
            <a:avLst/>
          </a:prstGeom>
        </p:spPr>
      </p:pic>
      <p:pic>
        <p:nvPicPr>
          <p:cNvPr id="7" name="Graphic 16">
            <a:extLst>
              <a:ext uri="{FF2B5EF4-FFF2-40B4-BE49-F238E27FC236}">
                <a16:creationId xmlns:a16="http://schemas.microsoft.com/office/drawing/2014/main" id="{91FF77D7-E4DB-4B03-820D-5C0E19CA0B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8646" y="4486239"/>
            <a:ext cx="4772432" cy="2160000"/>
          </a:xfrm>
          <a:prstGeom prst="rect">
            <a:avLst/>
          </a:prstGeom>
        </p:spPr>
      </p:pic>
      <p:sp>
        <p:nvSpPr>
          <p:cNvPr id="9" name="TextBox 8">
            <a:extLst>
              <a:ext uri="{FF2B5EF4-FFF2-40B4-BE49-F238E27FC236}">
                <a16:creationId xmlns:a16="http://schemas.microsoft.com/office/drawing/2014/main" id="{46861339-16BC-4158-BABF-C7265CC18067}"/>
              </a:ext>
            </a:extLst>
          </p:cNvPr>
          <p:cNvSpPr txBox="1"/>
          <p:nvPr/>
        </p:nvSpPr>
        <p:spPr>
          <a:xfrm>
            <a:off x="1673670" y="5065861"/>
            <a:ext cx="3849513" cy="954107"/>
          </a:xfrm>
          <a:prstGeom prst="rect">
            <a:avLst/>
          </a:prstGeom>
          <a:noFill/>
        </p:spPr>
        <p:txBody>
          <a:bodyPr wrap="square" rtlCol="0">
            <a:spAutoFit/>
          </a:bodyPr>
          <a:lstStyle/>
          <a:p>
            <a:pPr algn="ctr"/>
            <a:r>
              <a:rPr lang="de-DE" sz="1400" b="1" dirty="0"/>
              <a:t>Marketing Implications:</a:t>
            </a:r>
          </a:p>
          <a:p>
            <a:pPr algn="ctr"/>
            <a:r>
              <a:rPr lang="de-DE" sz="1400" dirty="0">
                <a:sym typeface="Wingdings" panose="05000000000000000000" pitchFamily="2" charset="2"/>
              </a:rPr>
              <a:t> provide data-driven suggestions for “successful“ political marketing regarding elections</a:t>
            </a:r>
            <a:endParaRPr lang="en-US" sz="1400" dirty="0"/>
          </a:p>
        </p:txBody>
      </p:sp>
      <p:sp>
        <p:nvSpPr>
          <p:cNvPr id="11" name="TextBox 10">
            <a:extLst>
              <a:ext uri="{FF2B5EF4-FFF2-40B4-BE49-F238E27FC236}">
                <a16:creationId xmlns:a16="http://schemas.microsoft.com/office/drawing/2014/main" id="{06C9B3A5-32AB-4F1B-9788-0543675C5B90}"/>
              </a:ext>
            </a:extLst>
          </p:cNvPr>
          <p:cNvSpPr txBox="1"/>
          <p:nvPr/>
        </p:nvSpPr>
        <p:spPr>
          <a:xfrm>
            <a:off x="8069179" y="4283480"/>
            <a:ext cx="6096000" cy="246221"/>
          </a:xfrm>
          <a:prstGeom prst="rect">
            <a:avLst/>
          </a:prstGeom>
          <a:noFill/>
        </p:spPr>
        <p:txBody>
          <a:bodyPr wrap="square">
            <a:spAutoFit/>
          </a:bodyPr>
          <a:lstStyle/>
          <a:p>
            <a:pPr algn="ctr"/>
            <a:r>
              <a:rPr lang="de-DE" sz="1000" i="1" dirty="0">
                <a:sym typeface="Wingdings" panose="05000000000000000000" pitchFamily="2" charset="2"/>
              </a:rPr>
              <a:t>Note: Union = CDU + CSU</a:t>
            </a:r>
            <a:endParaRPr lang="en-US" sz="1000" i="1" dirty="0"/>
          </a:p>
        </p:txBody>
      </p:sp>
      <p:sp>
        <p:nvSpPr>
          <p:cNvPr id="10" name="TextBox 9">
            <a:extLst>
              <a:ext uri="{FF2B5EF4-FFF2-40B4-BE49-F238E27FC236}">
                <a16:creationId xmlns:a16="http://schemas.microsoft.com/office/drawing/2014/main" id="{0036434A-FAD1-4BC3-AEB8-F3CD82529A63}"/>
              </a:ext>
            </a:extLst>
          </p:cNvPr>
          <p:cNvSpPr txBox="1"/>
          <p:nvPr/>
        </p:nvSpPr>
        <p:spPr>
          <a:xfrm>
            <a:off x="7700803" y="645982"/>
            <a:ext cx="3849513" cy="1384995"/>
          </a:xfrm>
          <a:prstGeom prst="rect">
            <a:avLst/>
          </a:prstGeom>
          <a:noFill/>
        </p:spPr>
        <p:txBody>
          <a:bodyPr wrap="square" rtlCol="0">
            <a:spAutoFit/>
          </a:bodyPr>
          <a:lstStyle/>
          <a:p>
            <a:pPr algn="ctr"/>
            <a:r>
              <a:rPr lang="de-DE" sz="1400" b="1" dirty="0"/>
              <a:t>Research Question:</a:t>
            </a:r>
          </a:p>
          <a:p>
            <a:pPr algn="ctr"/>
            <a:r>
              <a:rPr lang="de-DE" sz="1400" dirty="0"/>
              <a:t>What are potential success drivers for the political marketing of the election and campaign winners (SPD &amp; FDP) compared to the other parties (Union, Greens, AfD &amp; Left)?</a:t>
            </a:r>
            <a:endParaRPr lang="en-US" sz="1400" dirty="0"/>
          </a:p>
        </p:txBody>
      </p:sp>
    </p:spTree>
    <p:extLst>
      <p:ext uri="{BB962C8B-B14F-4D97-AF65-F5344CB8AC3E}">
        <p14:creationId xmlns:p14="http://schemas.microsoft.com/office/powerpoint/2010/main" val="2638889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5EFC-5F6C-4428-932D-FB1C5D43B096}"/>
              </a:ext>
            </a:extLst>
          </p:cNvPr>
          <p:cNvSpPr>
            <a:spLocks noGrp="1"/>
          </p:cNvSpPr>
          <p:nvPr>
            <p:ph type="title"/>
          </p:nvPr>
        </p:nvSpPr>
        <p:spPr/>
        <p:txBody>
          <a:bodyPr/>
          <a:lstStyle/>
          <a:p>
            <a:r>
              <a:rPr lang="de-DE" b="1" dirty="0">
                <a:solidFill>
                  <a:srgbClr val="C00000"/>
                </a:solidFill>
              </a:rPr>
              <a:t>2.</a:t>
            </a:r>
            <a:r>
              <a:rPr lang="de-DE" b="1" dirty="0"/>
              <a:t> Conceptual Model</a:t>
            </a:r>
            <a:endParaRPr lang="en-US" b="1" dirty="0"/>
          </a:p>
        </p:txBody>
      </p:sp>
      <p:sp>
        <p:nvSpPr>
          <p:cNvPr id="4" name="Slide Number Placeholder 3">
            <a:extLst>
              <a:ext uri="{FF2B5EF4-FFF2-40B4-BE49-F238E27FC236}">
                <a16:creationId xmlns:a16="http://schemas.microsoft.com/office/drawing/2014/main" id="{6477F2A7-2D22-4C76-84E5-F8948912CD29}"/>
              </a:ext>
            </a:extLst>
          </p:cNvPr>
          <p:cNvSpPr>
            <a:spLocks noGrp="1"/>
          </p:cNvSpPr>
          <p:nvPr>
            <p:ph type="sldNum" sz="quarter" idx="12"/>
          </p:nvPr>
        </p:nvSpPr>
        <p:spPr/>
        <p:txBody>
          <a:bodyPr/>
          <a:lstStyle/>
          <a:p>
            <a:fld id="{E5C90997-E354-4045-AFF3-BFA76459D9C2}" type="slidenum">
              <a:rPr lang="en-US" smtClean="0"/>
              <a:t>4</a:t>
            </a:fld>
            <a:endParaRPr lang="en-US" dirty="0"/>
          </a:p>
        </p:txBody>
      </p:sp>
      <p:sp>
        <p:nvSpPr>
          <p:cNvPr id="5" name="Rectangle 4">
            <a:extLst>
              <a:ext uri="{FF2B5EF4-FFF2-40B4-BE49-F238E27FC236}">
                <a16:creationId xmlns:a16="http://schemas.microsoft.com/office/drawing/2014/main" id="{6A6986A1-AAC4-4562-A606-3BFB4939D185}"/>
              </a:ext>
            </a:extLst>
          </p:cNvPr>
          <p:cNvSpPr/>
          <p:nvPr/>
        </p:nvSpPr>
        <p:spPr>
          <a:xfrm>
            <a:off x="988820" y="2321142"/>
            <a:ext cx="1800000" cy="54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Party</a:t>
            </a:r>
            <a:endParaRPr lang="de-DE" dirty="0"/>
          </a:p>
        </p:txBody>
      </p:sp>
      <p:sp>
        <p:nvSpPr>
          <p:cNvPr id="43" name="Rectangle 42">
            <a:extLst>
              <a:ext uri="{FF2B5EF4-FFF2-40B4-BE49-F238E27FC236}">
                <a16:creationId xmlns:a16="http://schemas.microsoft.com/office/drawing/2014/main" id="{27E9E0ED-9615-4731-BED8-7642E06964D2}"/>
              </a:ext>
            </a:extLst>
          </p:cNvPr>
          <p:cNvSpPr/>
          <p:nvPr/>
        </p:nvSpPr>
        <p:spPr>
          <a:xfrm>
            <a:off x="5528296" y="2321142"/>
            <a:ext cx="1800000" cy="54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Potential Success Drivers</a:t>
            </a:r>
            <a:endParaRPr lang="de-DE" dirty="0"/>
          </a:p>
        </p:txBody>
      </p:sp>
      <p:cxnSp>
        <p:nvCxnSpPr>
          <p:cNvPr id="48" name="Straight Arrow Connector 47">
            <a:extLst>
              <a:ext uri="{FF2B5EF4-FFF2-40B4-BE49-F238E27FC236}">
                <a16:creationId xmlns:a16="http://schemas.microsoft.com/office/drawing/2014/main" id="{B1909A09-E4E0-487C-9750-FDE32AD5B252}"/>
              </a:ext>
            </a:extLst>
          </p:cNvPr>
          <p:cNvCxnSpPr>
            <a:cxnSpLocks/>
            <a:stCxn id="5" idx="3"/>
            <a:endCxn id="43" idx="1"/>
          </p:cNvCxnSpPr>
          <p:nvPr/>
        </p:nvCxnSpPr>
        <p:spPr>
          <a:xfrm>
            <a:off x="2788820" y="2591142"/>
            <a:ext cx="27394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8FEA1C9-92BA-4A98-B08E-C8420C8C748D}"/>
              </a:ext>
            </a:extLst>
          </p:cNvPr>
          <p:cNvSpPr txBox="1"/>
          <p:nvPr/>
        </p:nvSpPr>
        <p:spPr>
          <a:xfrm>
            <a:off x="838200" y="1338479"/>
            <a:ext cx="6248400" cy="523220"/>
          </a:xfrm>
          <a:prstGeom prst="rect">
            <a:avLst/>
          </a:prstGeom>
          <a:noFill/>
        </p:spPr>
        <p:txBody>
          <a:bodyPr wrap="square" rtlCol="0">
            <a:spAutoFit/>
          </a:bodyPr>
          <a:lstStyle/>
          <a:p>
            <a:r>
              <a:rPr lang="de-DE" sz="1400" b="1" dirty="0"/>
              <a:t>Data:</a:t>
            </a:r>
            <a:r>
              <a:rPr lang="de-DE" sz="1400" dirty="0"/>
              <a:t> party programs (2017+2021) + political marketing by the parties (Twitter, 2020-2021)</a:t>
            </a:r>
            <a:endParaRPr lang="en-US" sz="1400" dirty="0"/>
          </a:p>
        </p:txBody>
      </p:sp>
      <p:sp>
        <p:nvSpPr>
          <p:cNvPr id="70" name="TextBox 69">
            <a:extLst>
              <a:ext uri="{FF2B5EF4-FFF2-40B4-BE49-F238E27FC236}">
                <a16:creationId xmlns:a16="http://schemas.microsoft.com/office/drawing/2014/main" id="{DC6DC952-9210-45EF-BAC4-9C4737333806}"/>
              </a:ext>
            </a:extLst>
          </p:cNvPr>
          <p:cNvSpPr txBox="1"/>
          <p:nvPr/>
        </p:nvSpPr>
        <p:spPr>
          <a:xfrm>
            <a:off x="7700803" y="645982"/>
            <a:ext cx="3849513" cy="1384995"/>
          </a:xfrm>
          <a:prstGeom prst="rect">
            <a:avLst/>
          </a:prstGeom>
          <a:noFill/>
        </p:spPr>
        <p:txBody>
          <a:bodyPr wrap="square" rtlCol="0">
            <a:spAutoFit/>
          </a:bodyPr>
          <a:lstStyle/>
          <a:p>
            <a:pPr algn="ctr"/>
            <a:r>
              <a:rPr lang="de-DE" sz="1400" b="1" dirty="0"/>
              <a:t>Research Question:</a:t>
            </a:r>
          </a:p>
          <a:p>
            <a:pPr algn="ctr"/>
            <a:r>
              <a:rPr lang="de-DE" sz="1400" dirty="0"/>
              <a:t>What are potential success drivers for the political marketing of the election and campaign winners (SPD &amp; FDP) compared to the other parties (Union, Greens, AfD &amp; Left)?</a:t>
            </a:r>
            <a:endParaRPr lang="en-US" sz="1400" dirty="0"/>
          </a:p>
        </p:txBody>
      </p:sp>
      <p:pic>
        <p:nvPicPr>
          <p:cNvPr id="2050" name="Picture 2">
            <a:extLst>
              <a:ext uri="{FF2B5EF4-FFF2-40B4-BE49-F238E27FC236}">
                <a16:creationId xmlns:a16="http://schemas.microsoft.com/office/drawing/2014/main" id="{CE8E29D6-4BFE-4750-8761-852CEB320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820" y="364773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ABEA78-DCDF-4EF2-BB13-683B3E58C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820" y="4594693"/>
            <a:ext cx="720000" cy="40507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D03A8F8-17F7-4E48-9C50-DBBDB4A16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820" y="3790831"/>
            <a:ext cx="720000" cy="4338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1553CD6-52A0-49F2-9DB4-B2E1661C3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8820" y="3838657"/>
            <a:ext cx="720000" cy="3381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467D89A-9D90-4256-A9A8-7FABBC5B57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8820" y="4575079"/>
            <a:ext cx="720000" cy="4542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76322328-F20B-41A9-995C-46EA7E179E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8820" y="4689713"/>
            <a:ext cx="720000" cy="21503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0729ECFE-2BC9-47B7-B026-958AD01F75A9}"/>
              </a:ext>
            </a:extLst>
          </p:cNvPr>
          <p:cNvSpPr txBox="1"/>
          <p:nvPr/>
        </p:nvSpPr>
        <p:spPr>
          <a:xfrm>
            <a:off x="422321" y="3277931"/>
            <a:ext cx="3652997" cy="307777"/>
          </a:xfrm>
          <a:prstGeom prst="rect">
            <a:avLst/>
          </a:prstGeom>
          <a:noFill/>
        </p:spPr>
        <p:txBody>
          <a:bodyPr wrap="square" rtlCol="0">
            <a:spAutoFit/>
          </a:bodyPr>
          <a:lstStyle/>
          <a:p>
            <a:pPr algn="ctr"/>
            <a:r>
              <a:rPr lang="de-DE" sz="1400" b="1" dirty="0"/>
              <a:t>6 Major Political Parties</a:t>
            </a:r>
          </a:p>
        </p:txBody>
      </p:sp>
      <p:sp>
        <p:nvSpPr>
          <p:cNvPr id="50" name="TextBox 49">
            <a:extLst>
              <a:ext uri="{FF2B5EF4-FFF2-40B4-BE49-F238E27FC236}">
                <a16:creationId xmlns:a16="http://schemas.microsoft.com/office/drawing/2014/main" id="{A308657D-E5D9-4DA6-9DB8-252AB88910FD}"/>
              </a:ext>
            </a:extLst>
          </p:cNvPr>
          <p:cNvSpPr txBox="1"/>
          <p:nvPr/>
        </p:nvSpPr>
        <p:spPr>
          <a:xfrm>
            <a:off x="3508820" y="3218968"/>
            <a:ext cx="3652997" cy="523220"/>
          </a:xfrm>
          <a:prstGeom prst="rect">
            <a:avLst/>
          </a:prstGeom>
          <a:noFill/>
        </p:spPr>
        <p:txBody>
          <a:bodyPr wrap="square" rtlCol="0">
            <a:spAutoFit/>
          </a:bodyPr>
          <a:lstStyle/>
          <a:p>
            <a:pPr algn="ctr"/>
            <a:r>
              <a:rPr lang="de-DE" sz="1400" b="1" dirty="0"/>
              <a:t>Group 1 (++):</a:t>
            </a:r>
          </a:p>
          <a:p>
            <a:pPr algn="ctr"/>
            <a:r>
              <a:rPr lang="de-DE" sz="1400" b="1" dirty="0"/>
              <a:t>Successful</a:t>
            </a:r>
          </a:p>
        </p:txBody>
      </p:sp>
      <p:sp>
        <p:nvSpPr>
          <p:cNvPr id="52" name="TextBox 51">
            <a:extLst>
              <a:ext uri="{FF2B5EF4-FFF2-40B4-BE49-F238E27FC236}">
                <a16:creationId xmlns:a16="http://schemas.microsoft.com/office/drawing/2014/main" id="{FCDF9EE0-0AF3-453E-8AF7-11DE68F5F4CE}"/>
              </a:ext>
            </a:extLst>
          </p:cNvPr>
          <p:cNvSpPr txBox="1"/>
          <p:nvPr/>
        </p:nvSpPr>
        <p:spPr>
          <a:xfrm>
            <a:off x="6031341" y="3217080"/>
            <a:ext cx="3652997" cy="523220"/>
          </a:xfrm>
          <a:prstGeom prst="rect">
            <a:avLst/>
          </a:prstGeom>
          <a:noFill/>
        </p:spPr>
        <p:txBody>
          <a:bodyPr wrap="square" rtlCol="0">
            <a:spAutoFit/>
          </a:bodyPr>
          <a:lstStyle/>
          <a:p>
            <a:pPr algn="ctr"/>
            <a:r>
              <a:rPr lang="de-DE" sz="1400" b="1" dirty="0"/>
              <a:t>Group 2 (+-): </a:t>
            </a:r>
          </a:p>
          <a:p>
            <a:pPr algn="ctr"/>
            <a:r>
              <a:rPr lang="de-DE" sz="1400" b="1" dirty="0"/>
              <a:t>Partially Successful</a:t>
            </a:r>
          </a:p>
        </p:txBody>
      </p:sp>
      <p:pic>
        <p:nvPicPr>
          <p:cNvPr id="54" name="Picture 2">
            <a:extLst>
              <a:ext uri="{FF2B5EF4-FFF2-40B4-BE49-F238E27FC236}">
                <a16:creationId xmlns:a16="http://schemas.microsoft.com/office/drawing/2014/main" id="{A1196D3E-99E3-4432-AD37-23C37D08C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820" y="380232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a:extLst>
              <a:ext uri="{FF2B5EF4-FFF2-40B4-BE49-F238E27FC236}">
                <a16:creationId xmlns:a16="http://schemas.microsoft.com/office/drawing/2014/main" id="{6B0B3A88-D38B-4B27-8F26-26C6226010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000" y="3993249"/>
            <a:ext cx="720000" cy="3381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2">
            <a:extLst>
              <a:ext uri="{FF2B5EF4-FFF2-40B4-BE49-F238E27FC236}">
                <a16:creationId xmlns:a16="http://schemas.microsoft.com/office/drawing/2014/main" id="{707B9139-2CF6-49BD-A927-E2D937FEC672}"/>
              </a:ext>
            </a:extLst>
          </p:cNvPr>
          <p:cNvGraphicFramePr>
            <a:graphicFrameLocks noGrp="1"/>
          </p:cNvGraphicFramePr>
          <p:nvPr>
            <p:extLst>
              <p:ext uri="{D42A27DB-BD31-4B8C-83A1-F6EECF244321}">
                <p14:modId xmlns:p14="http://schemas.microsoft.com/office/powerpoint/2010/main" val="723906025"/>
              </p:ext>
            </p:extLst>
          </p:nvPr>
        </p:nvGraphicFramePr>
        <p:xfrm>
          <a:off x="838200" y="5263992"/>
          <a:ext cx="8892540" cy="1325880"/>
        </p:xfrm>
        <a:graphic>
          <a:graphicData uri="http://schemas.openxmlformats.org/drawingml/2006/table">
            <a:tbl>
              <a:tblPr firstRow="1" firstCol="1" bandRow="1"/>
              <a:tblGrid>
                <a:gridCol w="1275715">
                  <a:extLst>
                    <a:ext uri="{9D8B030D-6E8A-4147-A177-3AD203B41FA5}">
                      <a16:colId xmlns:a16="http://schemas.microsoft.com/office/drawing/2014/main" val="1891674406"/>
                    </a:ext>
                  </a:extLst>
                </a:gridCol>
                <a:gridCol w="1267460">
                  <a:extLst>
                    <a:ext uri="{9D8B030D-6E8A-4147-A177-3AD203B41FA5}">
                      <a16:colId xmlns:a16="http://schemas.microsoft.com/office/drawing/2014/main" val="1246814691"/>
                    </a:ext>
                  </a:extLst>
                </a:gridCol>
                <a:gridCol w="1273810">
                  <a:extLst>
                    <a:ext uri="{9D8B030D-6E8A-4147-A177-3AD203B41FA5}">
                      <a16:colId xmlns:a16="http://schemas.microsoft.com/office/drawing/2014/main" val="1561062259"/>
                    </a:ext>
                  </a:extLst>
                </a:gridCol>
                <a:gridCol w="1271270">
                  <a:extLst>
                    <a:ext uri="{9D8B030D-6E8A-4147-A177-3AD203B41FA5}">
                      <a16:colId xmlns:a16="http://schemas.microsoft.com/office/drawing/2014/main" val="3492119755"/>
                    </a:ext>
                  </a:extLst>
                </a:gridCol>
                <a:gridCol w="1268730">
                  <a:extLst>
                    <a:ext uri="{9D8B030D-6E8A-4147-A177-3AD203B41FA5}">
                      <a16:colId xmlns:a16="http://schemas.microsoft.com/office/drawing/2014/main" val="2857663885"/>
                    </a:ext>
                  </a:extLst>
                </a:gridCol>
                <a:gridCol w="1268095">
                  <a:extLst>
                    <a:ext uri="{9D8B030D-6E8A-4147-A177-3AD203B41FA5}">
                      <a16:colId xmlns:a16="http://schemas.microsoft.com/office/drawing/2014/main" val="3959023235"/>
                    </a:ext>
                  </a:extLst>
                </a:gridCol>
                <a:gridCol w="1267460">
                  <a:extLst>
                    <a:ext uri="{9D8B030D-6E8A-4147-A177-3AD203B41FA5}">
                      <a16:colId xmlns:a16="http://schemas.microsoft.com/office/drawing/2014/main" val="1054208099"/>
                    </a:ext>
                  </a:extLst>
                </a:gridCol>
              </a:tblGrid>
              <a:tr h="0">
                <a:tc>
                  <a:txBody>
                    <a:bodyPr/>
                    <a:lstStyle/>
                    <a:p>
                      <a:r>
                        <a:rPr lang="en-US" sz="900" b="1" dirty="0">
                          <a:solidFill>
                            <a:schemeClr val="bg1"/>
                          </a:solidFill>
                          <a:effectLst/>
                        </a:rPr>
                        <a:t>Party</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en-US" sz="900" b="1" dirty="0">
                          <a:solidFill>
                            <a:schemeClr val="bg1"/>
                          </a:solidFill>
                          <a:effectLst/>
                        </a:rPr>
                        <a:t>SPD</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en-US" sz="900" b="1" dirty="0">
                          <a:solidFill>
                            <a:schemeClr val="bg1"/>
                          </a:solidFill>
                          <a:effectLst/>
                        </a:rPr>
                        <a:t>CDU/CSU</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en-US" sz="900" b="1" dirty="0">
                          <a:solidFill>
                            <a:schemeClr val="bg1"/>
                          </a:solidFill>
                          <a:effectLst/>
                        </a:rPr>
                        <a:t>Greens</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en-US" sz="900" b="1" dirty="0">
                          <a:solidFill>
                            <a:schemeClr val="bg1"/>
                          </a:solidFill>
                          <a:effectLst/>
                        </a:rPr>
                        <a:t>FDP</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en-US" sz="900" b="1" dirty="0" err="1">
                          <a:solidFill>
                            <a:schemeClr val="bg1"/>
                          </a:solidFill>
                          <a:effectLst/>
                        </a:rPr>
                        <a:t>AfD</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en-US" sz="900" b="1" dirty="0">
                          <a:solidFill>
                            <a:schemeClr val="bg1"/>
                          </a:solidFill>
                          <a:effectLst/>
                        </a:rPr>
                        <a:t>Left</a:t>
                      </a:r>
                      <a:endParaRPr lang="en-US" sz="14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extLst>
                  <a:ext uri="{0D108BD9-81ED-4DB2-BD59-A6C34878D82A}">
                    <a16:rowId xmlns:a16="http://schemas.microsoft.com/office/drawing/2014/main" val="2983319944"/>
                  </a:ext>
                </a:extLst>
              </a:tr>
              <a:tr h="0">
                <a:tc>
                  <a:txBody>
                    <a:bodyPr/>
                    <a:lstStyle/>
                    <a:p>
                      <a:r>
                        <a:rPr lang="en-US" sz="600" dirty="0">
                          <a:solidFill>
                            <a:schemeClr val="bg1"/>
                          </a:solidFill>
                          <a:effectLst/>
                        </a:rPr>
                        <a:t>Election Result I</a:t>
                      </a:r>
                      <a:endParaRPr lang="en-US" sz="1100" dirty="0">
                        <a:solidFill>
                          <a:schemeClr val="bg1"/>
                        </a:solidFill>
                        <a:effectLst/>
                      </a:endParaRPr>
                    </a:p>
                    <a:p>
                      <a:r>
                        <a:rPr lang="en-US" sz="600" dirty="0">
                          <a:solidFill>
                            <a:schemeClr val="bg1"/>
                          </a:solidFill>
                          <a:effectLst/>
                        </a:rPr>
                        <a:t>September 24</a:t>
                      </a:r>
                      <a:r>
                        <a:rPr lang="en-US" sz="600" baseline="30000" dirty="0">
                          <a:solidFill>
                            <a:schemeClr val="bg1"/>
                          </a:solidFill>
                          <a:effectLst/>
                        </a:rPr>
                        <a:t>th</a:t>
                      </a:r>
                      <a:r>
                        <a:rPr lang="en-US" sz="600" dirty="0">
                          <a:solidFill>
                            <a:schemeClr val="bg1"/>
                          </a:solidFill>
                          <a:effectLst/>
                        </a:rPr>
                        <a:t> 2017</a:t>
                      </a:r>
                      <a:endParaRPr lang="en-US" sz="11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600" dirty="0">
                          <a:effectLst/>
                        </a:rPr>
                        <a:t>20.5%</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33.0%</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8.9%</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10.7%</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12.6%</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9.2%</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2954103"/>
                  </a:ext>
                </a:extLst>
              </a:tr>
              <a:tr h="0">
                <a:tc>
                  <a:txBody>
                    <a:bodyPr/>
                    <a:lstStyle/>
                    <a:p>
                      <a:r>
                        <a:rPr lang="en-US" sz="600">
                          <a:solidFill>
                            <a:schemeClr val="bg1"/>
                          </a:solidFill>
                          <a:effectLst/>
                        </a:rPr>
                        <a:t>Campaign Start</a:t>
                      </a:r>
                      <a:endParaRPr lang="en-US" sz="1100">
                        <a:solidFill>
                          <a:schemeClr val="bg1"/>
                        </a:solidFill>
                        <a:effectLst/>
                      </a:endParaRPr>
                    </a:p>
                    <a:p>
                      <a:r>
                        <a:rPr lang="en-US" sz="600">
                          <a:solidFill>
                            <a:schemeClr val="bg1"/>
                          </a:solidFill>
                          <a:effectLst/>
                        </a:rPr>
                        <a:t>December 8</a:t>
                      </a:r>
                      <a:r>
                        <a:rPr lang="en-US" sz="600" baseline="30000">
                          <a:solidFill>
                            <a:schemeClr val="bg1"/>
                          </a:solidFill>
                          <a:effectLst/>
                        </a:rPr>
                        <a:t>th</a:t>
                      </a:r>
                      <a:r>
                        <a:rPr lang="en-US" sz="600">
                          <a:solidFill>
                            <a:schemeClr val="bg1"/>
                          </a:solidFill>
                          <a:effectLst/>
                        </a:rPr>
                        <a:t> 2020</a:t>
                      </a:r>
                      <a:endParaRPr lang="en-US" sz="110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600" dirty="0">
                          <a:effectLst/>
                        </a:rPr>
                        <a:t>16.0%</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36.0%</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19.0%</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6.0%</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9.0%</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7.0%</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19569266"/>
                  </a:ext>
                </a:extLst>
              </a:tr>
              <a:tr h="0">
                <a:tc>
                  <a:txBody>
                    <a:bodyPr/>
                    <a:lstStyle/>
                    <a:p>
                      <a:r>
                        <a:rPr lang="en-US" sz="600">
                          <a:solidFill>
                            <a:schemeClr val="bg1"/>
                          </a:solidFill>
                          <a:effectLst/>
                        </a:rPr>
                        <a:t>Election Result II</a:t>
                      </a:r>
                      <a:endParaRPr lang="en-US" sz="1100">
                        <a:solidFill>
                          <a:schemeClr val="bg1"/>
                        </a:solidFill>
                        <a:effectLst/>
                      </a:endParaRPr>
                    </a:p>
                    <a:p>
                      <a:r>
                        <a:rPr lang="en-US" sz="600">
                          <a:solidFill>
                            <a:schemeClr val="bg1"/>
                          </a:solidFill>
                          <a:effectLst/>
                        </a:rPr>
                        <a:t>September 26</a:t>
                      </a:r>
                      <a:r>
                        <a:rPr lang="en-US" sz="600" baseline="30000">
                          <a:solidFill>
                            <a:schemeClr val="bg1"/>
                          </a:solidFill>
                          <a:effectLst/>
                        </a:rPr>
                        <a:t>th</a:t>
                      </a:r>
                      <a:r>
                        <a:rPr lang="en-US" sz="600">
                          <a:solidFill>
                            <a:schemeClr val="bg1"/>
                          </a:solidFill>
                          <a:effectLst/>
                        </a:rPr>
                        <a:t> 2021</a:t>
                      </a:r>
                      <a:endParaRPr lang="en-US" sz="110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600">
                          <a:effectLst/>
                        </a:rPr>
                        <a:t>25.7%</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24.1%</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14.8%</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11.5%</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10.3%</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a:effectLst/>
                        </a:rPr>
                        <a:t>4.9%</a:t>
                      </a:r>
                      <a:endParaRPr lang="en-US" sz="11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2038382"/>
                  </a:ext>
                </a:extLst>
              </a:tr>
              <a:tr h="0">
                <a:tc>
                  <a:txBody>
                    <a:bodyPr/>
                    <a:lstStyle/>
                    <a:p>
                      <a:r>
                        <a:rPr lang="en-US" sz="600">
                          <a:solidFill>
                            <a:schemeClr val="bg1"/>
                          </a:solidFill>
                          <a:effectLst/>
                        </a:rPr>
                        <a:t>Legislature Period Delta</a:t>
                      </a:r>
                      <a:endParaRPr lang="en-US" sz="110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600" dirty="0">
                          <a:effectLst/>
                        </a:rPr>
                        <a:t>+5.2%</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-8.9%</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+5.9%</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+0.8%</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-2.3%</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-4.3%</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81534866"/>
                  </a:ext>
                </a:extLst>
              </a:tr>
              <a:tr h="0">
                <a:tc>
                  <a:txBody>
                    <a:bodyPr/>
                    <a:lstStyle/>
                    <a:p>
                      <a:r>
                        <a:rPr lang="en-US" sz="600" dirty="0">
                          <a:solidFill>
                            <a:schemeClr val="bg1"/>
                          </a:solidFill>
                          <a:effectLst/>
                        </a:rPr>
                        <a:t>Campaign Period Delta</a:t>
                      </a:r>
                      <a:endParaRPr lang="en-US" sz="11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600" dirty="0">
                          <a:effectLst/>
                        </a:rPr>
                        <a:t>+9.7%</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-11.9%</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-4.2%</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+5.5%</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+1.3%</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600" dirty="0">
                          <a:effectLst/>
                        </a:rPr>
                        <a:t>-2.1%</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8926761"/>
                  </a:ext>
                </a:extLst>
              </a:tr>
              <a:tr h="0">
                <a:tc>
                  <a:txBody>
                    <a:bodyPr/>
                    <a:lstStyle/>
                    <a:p>
                      <a:r>
                        <a:rPr lang="en-US" sz="600" dirty="0">
                          <a:solidFill>
                            <a:schemeClr val="bg1"/>
                          </a:solidFill>
                          <a:effectLst/>
                        </a:rPr>
                        <a:t>Election Winners</a:t>
                      </a:r>
                      <a:endParaRPr lang="en-US" sz="1100" dirty="0">
                        <a:solidFill>
                          <a:schemeClr val="bg1"/>
                        </a:solidFill>
                        <a:effectLst/>
                      </a:endParaRPr>
                    </a:p>
                    <a:p>
                      <a:r>
                        <a:rPr lang="en-US" sz="600" dirty="0">
                          <a:solidFill>
                            <a:schemeClr val="bg1"/>
                          </a:solidFill>
                          <a:effectLst/>
                        </a:rPr>
                        <a:t>(</a:t>
                      </a:r>
                      <a:r>
                        <a:rPr lang="en-US" sz="600" dirty="0">
                          <a:solidFill>
                            <a:schemeClr val="bg1"/>
                          </a:solidFill>
                          <a:effectLst/>
                          <a:sym typeface="Wingdings" panose="05000000000000000000" pitchFamily="2" charset="2"/>
                        </a:rPr>
                        <a:t></a:t>
                      </a:r>
                      <a:r>
                        <a:rPr lang="en-US" sz="600" dirty="0">
                          <a:solidFill>
                            <a:schemeClr val="bg1"/>
                          </a:solidFill>
                          <a:effectLst/>
                        </a:rPr>
                        <a:t> new government)</a:t>
                      </a:r>
                      <a:endParaRPr lang="en-US" sz="11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r>
                        <a:rPr lang="en-US" sz="600" dirty="0">
                          <a:effectLst/>
                        </a:rPr>
                        <a:t>yes</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600" dirty="0">
                          <a:effectLst/>
                        </a:rPr>
                        <a:t>no</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tc>
                  <a:txBody>
                    <a:bodyPr/>
                    <a:lstStyle/>
                    <a:p>
                      <a:pPr algn="ctr"/>
                      <a:r>
                        <a:rPr lang="en-US" sz="600" dirty="0">
                          <a:effectLst/>
                        </a:rPr>
                        <a:t>yes</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600" dirty="0">
                          <a:effectLst/>
                        </a:rPr>
                        <a:t>yes</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600" dirty="0">
                          <a:effectLst/>
                        </a:rPr>
                        <a:t>no</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tc>
                  <a:txBody>
                    <a:bodyPr/>
                    <a:lstStyle/>
                    <a:p>
                      <a:pPr algn="ctr"/>
                      <a:r>
                        <a:rPr lang="en-US" sz="600" dirty="0">
                          <a:effectLst/>
                        </a:rPr>
                        <a:t>no</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2535539173"/>
                  </a:ext>
                </a:extLst>
              </a:tr>
              <a:tr h="0">
                <a:tc>
                  <a:txBody>
                    <a:bodyPr/>
                    <a:lstStyle/>
                    <a:p>
                      <a:r>
                        <a:rPr lang="en-US" sz="600" dirty="0">
                          <a:solidFill>
                            <a:schemeClr val="bg1"/>
                          </a:solidFill>
                          <a:effectLst/>
                        </a:rPr>
                        <a:t>Campaign Winners</a:t>
                      </a:r>
                      <a:endParaRPr lang="en-US" sz="1100" dirty="0">
                        <a:solidFill>
                          <a:schemeClr val="bg1"/>
                        </a:solidFill>
                        <a:effectLst/>
                      </a:endParaRPr>
                    </a:p>
                    <a:p>
                      <a:r>
                        <a:rPr lang="en-US" sz="600" dirty="0">
                          <a:solidFill>
                            <a:schemeClr val="bg1"/>
                          </a:solidFill>
                          <a:effectLst/>
                        </a:rPr>
                        <a:t>(</a:t>
                      </a:r>
                      <a:r>
                        <a:rPr lang="en-US" sz="600" dirty="0">
                          <a:solidFill>
                            <a:schemeClr val="bg1"/>
                          </a:solidFill>
                          <a:effectLst/>
                          <a:sym typeface="Wingdings" panose="05000000000000000000" pitchFamily="2" charset="2"/>
                        </a:rPr>
                        <a:t></a:t>
                      </a:r>
                      <a:r>
                        <a:rPr lang="en-US" sz="600" dirty="0">
                          <a:solidFill>
                            <a:schemeClr val="bg1"/>
                          </a:solidFill>
                          <a:effectLst/>
                        </a:rPr>
                        <a:t> gained support during campaign term)</a:t>
                      </a:r>
                      <a:endParaRPr lang="en-US" sz="11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r>
                        <a:rPr lang="en-US" sz="600" dirty="0">
                          <a:effectLst/>
                        </a:rPr>
                        <a:t>yes</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600" dirty="0">
                          <a:effectLst/>
                        </a:rPr>
                        <a:t>no</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tc>
                  <a:txBody>
                    <a:bodyPr/>
                    <a:lstStyle/>
                    <a:p>
                      <a:pPr algn="ctr"/>
                      <a:r>
                        <a:rPr lang="en-US" sz="600" dirty="0">
                          <a:effectLst/>
                        </a:rPr>
                        <a:t>no</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tc>
                  <a:txBody>
                    <a:bodyPr/>
                    <a:lstStyle/>
                    <a:p>
                      <a:pPr algn="ctr"/>
                      <a:r>
                        <a:rPr lang="en-US" sz="600" dirty="0">
                          <a:effectLst/>
                        </a:rPr>
                        <a:t>yes</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600" dirty="0">
                          <a:effectLst/>
                        </a:rPr>
                        <a:t>yes</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600" dirty="0">
                          <a:effectLst/>
                        </a:rPr>
                        <a:t>no</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2756605776"/>
                  </a:ext>
                </a:extLst>
              </a:tr>
            </a:tbl>
          </a:graphicData>
        </a:graphic>
      </p:graphicFrame>
      <p:pic>
        <p:nvPicPr>
          <p:cNvPr id="25" name="Picture 6">
            <a:extLst>
              <a:ext uri="{FF2B5EF4-FFF2-40B4-BE49-F238E27FC236}">
                <a16:creationId xmlns:a16="http://schemas.microsoft.com/office/drawing/2014/main" id="{C97B3EE8-846E-4706-855B-8C4A9F751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523" y="3945423"/>
            <a:ext cx="720000" cy="4338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a:extLst>
              <a:ext uri="{FF2B5EF4-FFF2-40B4-BE49-F238E27FC236}">
                <a16:creationId xmlns:a16="http://schemas.microsoft.com/office/drawing/2014/main" id="{18FDB94C-11AD-4FB2-93C1-7CA571BD8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7705" y="3967845"/>
            <a:ext cx="720000" cy="45420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91896CE-F0B6-4C5A-A768-2B73D28E9D01}"/>
              </a:ext>
            </a:extLst>
          </p:cNvPr>
          <p:cNvSpPr txBox="1"/>
          <p:nvPr/>
        </p:nvSpPr>
        <p:spPr>
          <a:xfrm>
            <a:off x="8421817" y="3217080"/>
            <a:ext cx="3652997" cy="523220"/>
          </a:xfrm>
          <a:prstGeom prst="rect">
            <a:avLst/>
          </a:prstGeom>
          <a:noFill/>
        </p:spPr>
        <p:txBody>
          <a:bodyPr wrap="square" rtlCol="0">
            <a:spAutoFit/>
          </a:bodyPr>
          <a:lstStyle/>
          <a:p>
            <a:pPr algn="ctr"/>
            <a:r>
              <a:rPr lang="de-DE" sz="1400" b="1" dirty="0"/>
              <a:t>Group 3 (--): </a:t>
            </a:r>
          </a:p>
          <a:p>
            <a:pPr algn="ctr"/>
            <a:r>
              <a:rPr lang="de-DE" sz="1400" b="1" dirty="0"/>
              <a:t>Unsuccessful</a:t>
            </a:r>
          </a:p>
        </p:txBody>
      </p:sp>
      <p:pic>
        <p:nvPicPr>
          <p:cNvPr id="28" name="Picture 4">
            <a:extLst>
              <a:ext uri="{FF2B5EF4-FFF2-40B4-BE49-F238E27FC236}">
                <a16:creationId xmlns:a16="http://schemas.microsoft.com/office/drawing/2014/main" id="{860228D2-FF5F-4CB1-973B-88F770F24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5042" y="3967845"/>
            <a:ext cx="720000" cy="4050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a:extLst>
              <a:ext uri="{FF2B5EF4-FFF2-40B4-BE49-F238E27FC236}">
                <a16:creationId xmlns:a16="http://schemas.microsoft.com/office/drawing/2014/main" id="{12313895-9A42-443E-86E5-F7EB049B74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61818" y="4062865"/>
            <a:ext cx="720000" cy="21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853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E647-771E-4C9C-86B6-2017E5BD9F20}"/>
              </a:ext>
            </a:extLst>
          </p:cNvPr>
          <p:cNvSpPr>
            <a:spLocks noGrp="1"/>
          </p:cNvSpPr>
          <p:nvPr>
            <p:ph type="title"/>
          </p:nvPr>
        </p:nvSpPr>
        <p:spPr/>
        <p:txBody>
          <a:bodyPr/>
          <a:lstStyle/>
          <a:p>
            <a:r>
              <a:rPr lang="de-DE" b="1" dirty="0">
                <a:solidFill>
                  <a:srgbClr val="C00000"/>
                </a:solidFill>
              </a:rPr>
              <a:t>3.</a:t>
            </a:r>
            <a:r>
              <a:rPr lang="de-DE" b="1" dirty="0"/>
              <a:t> Data (I/II)</a:t>
            </a:r>
            <a:endParaRPr lang="en-US" b="1" dirty="0"/>
          </a:p>
        </p:txBody>
      </p:sp>
      <p:sp>
        <p:nvSpPr>
          <p:cNvPr id="4" name="Slide Number Placeholder 3">
            <a:extLst>
              <a:ext uri="{FF2B5EF4-FFF2-40B4-BE49-F238E27FC236}">
                <a16:creationId xmlns:a16="http://schemas.microsoft.com/office/drawing/2014/main" id="{16ABF272-5690-4A3A-A430-F461181BAC39}"/>
              </a:ext>
            </a:extLst>
          </p:cNvPr>
          <p:cNvSpPr>
            <a:spLocks noGrp="1"/>
          </p:cNvSpPr>
          <p:nvPr>
            <p:ph type="sldNum" sz="quarter" idx="12"/>
          </p:nvPr>
        </p:nvSpPr>
        <p:spPr/>
        <p:txBody>
          <a:bodyPr/>
          <a:lstStyle/>
          <a:p>
            <a:fld id="{E5C90997-E354-4045-AFF3-BFA76459D9C2}" type="slidenum">
              <a:rPr lang="en-US" smtClean="0"/>
              <a:t>5</a:t>
            </a:fld>
            <a:endParaRPr lang="en-US"/>
          </a:p>
        </p:txBody>
      </p:sp>
      <p:pic>
        <p:nvPicPr>
          <p:cNvPr id="6" name="Picture 5">
            <a:extLst>
              <a:ext uri="{FF2B5EF4-FFF2-40B4-BE49-F238E27FC236}">
                <a16:creationId xmlns:a16="http://schemas.microsoft.com/office/drawing/2014/main" id="{9B2F0638-C9A3-4F21-8073-C05C2F5A5A5B}"/>
              </a:ext>
            </a:extLst>
          </p:cNvPr>
          <p:cNvPicPr>
            <a:picLocks noChangeAspect="1"/>
          </p:cNvPicPr>
          <p:nvPr/>
        </p:nvPicPr>
        <p:blipFill>
          <a:blip r:embed="rId2"/>
          <a:stretch>
            <a:fillRect/>
          </a:stretch>
        </p:blipFill>
        <p:spPr>
          <a:xfrm>
            <a:off x="1052600" y="1721944"/>
            <a:ext cx="3192289" cy="1671159"/>
          </a:xfrm>
          <a:prstGeom prst="rect">
            <a:avLst/>
          </a:prstGeom>
        </p:spPr>
      </p:pic>
      <p:sp>
        <p:nvSpPr>
          <p:cNvPr id="7" name="TextBox 6">
            <a:extLst>
              <a:ext uri="{FF2B5EF4-FFF2-40B4-BE49-F238E27FC236}">
                <a16:creationId xmlns:a16="http://schemas.microsoft.com/office/drawing/2014/main" id="{1E77B253-BD11-4ED5-B3D7-C3F61217B9D7}"/>
              </a:ext>
            </a:extLst>
          </p:cNvPr>
          <p:cNvSpPr txBox="1"/>
          <p:nvPr/>
        </p:nvSpPr>
        <p:spPr>
          <a:xfrm>
            <a:off x="838200" y="1382911"/>
            <a:ext cx="4439984" cy="307777"/>
          </a:xfrm>
          <a:prstGeom prst="rect">
            <a:avLst/>
          </a:prstGeom>
          <a:noFill/>
        </p:spPr>
        <p:txBody>
          <a:bodyPr wrap="square" rtlCol="0">
            <a:spAutoFit/>
          </a:bodyPr>
          <a:lstStyle/>
          <a:p>
            <a:r>
              <a:rPr lang="de-DE" sz="1400" b="1" dirty="0">
                <a:solidFill>
                  <a:srgbClr val="002060"/>
                </a:solidFill>
              </a:rPr>
              <a:t>Data 1:</a:t>
            </a:r>
            <a:r>
              <a:rPr lang="de-DE" sz="1400" b="1" dirty="0"/>
              <a:t> Political Marketing (218,256 x 65)</a:t>
            </a:r>
          </a:p>
        </p:txBody>
      </p:sp>
      <p:sp>
        <p:nvSpPr>
          <p:cNvPr id="10" name="TextBox 9">
            <a:extLst>
              <a:ext uri="{FF2B5EF4-FFF2-40B4-BE49-F238E27FC236}">
                <a16:creationId xmlns:a16="http://schemas.microsoft.com/office/drawing/2014/main" id="{DE9C3B7B-DB75-4BC8-B2E0-40CF8DE31C98}"/>
              </a:ext>
            </a:extLst>
          </p:cNvPr>
          <p:cNvSpPr txBox="1"/>
          <p:nvPr/>
        </p:nvSpPr>
        <p:spPr>
          <a:xfrm>
            <a:off x="381994" y="3930207"/>
            <a:ext cx="5146921" cy="307777"/>
          </a:xfrm>
          <a:prstGeom prst="rect">
            <a:avLst/>
          </a:prstGeom>
          <a:noFill/>
        </p:spPr>
        <p:txBody>
          <a:bodyPr wrap="square" rtlCol="0">
            <a:spAutoFit/>
          </a:bodyPr>
          <a:lstStyle/>
          <a:p>
            <a:r>
              <a:rPr lang="de-DE" sz="1400" b="1" dirty="0">
                <a:solidFill>
                  <a:srgbClr val="002060"/>
                </a:solidFill>
              </a:rPr>
              <a:t>Data 2:</a:t>
            </a:r>
            <a:r>
              <a:rPr lang="de-DE" sz="1400" b="1" dirty="0"/>
              <a:t> User-Generated Discussions (297,775 x 68)</a:t>
            </a:r>
          </a:p>
        </p:txBody>
      </p:sp>
      <p:pic>
        <p:nvPicPr>
          <p:cNvPr id="12" name="Picture 11">
            <a:extLst>
              <a:ext uri="{FF2B5EF4-FFF2-40B4-BE49-F238E27FC236}">
                <a16:creationId xmlns:a16="http://schemas.microsoft.com/office/drawing/2014/main" id="{E34870AB-22C7-4A57-A2BF-280F1BF47365}"/>
              </a:ext>
            </a:extLst>
          </p:cNvPr>
          <p:cNvPicPr>
            <a:picLocks noChangeAspect="1"/>
          </p:cNvPicPr>
          <p:nvPr/>
        </p:nvPicPr>
        <p:blipFill>
          <a:blip r:embed="rId3"/>
          <a:stretch>
            <a:fillRect/>
          </a:stretch>
        </p:blipFill>
        <p:spPr>
          <a:xfrm>
            <a:off x="1188019" y="4302528"/>
            <a:ext cx="3056870" cy="1261310"/>
          </a:xfrm>
          <a:prstGeom prst="rect">
            <a:avLst/>
          </a:prstGeom>
        </p:spPr>
      </p:pic>
      <p:pic>
        <p:nvPicPr>
          <p:cNvPr id="5" name="Picture 4">
            <a:extLst>
              <a:ext uri="{FF2B5EF4-FFF2-40B4-BE49-F238E27FC236}">
                <a16:creationId xmlns:a16="http://schemas.microsoft.com/office/drawing/2014/main" id="{46AC1F37-334C-4241-A588-CC333350B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819" y="687154"/>
            <a:ext cx="4666667" cy="2880000"/>
          </a:xfrm>
          <a:prstGeom prst="rect">
            <a:avLst/>
          </a:prstGeom>
        </p:spPr>
      </p:pic>
      <p:pic>
        <p:nvPicPr>
          <p:cNvPr id="9" name="Picture 8">
            <a:extLst>
              <a:ext uri="{FF2B5EF4-FFF2-40B4-BE49-F238E27FC236}">
                <a16:creationId xmlns:a16="http://schemas.microsoft.com/office/drawing/2014/main" id="{8BC1A8C4-E09E-4FB8-9F11-6F571D06B0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3819" y="3574078"/>
            <a:ext cx="4666667" cy="2880000"/>
          </a:xfrm>
          <a:prstGeom prst="rect">
            <a:avLst/>
          </a:prstGeom>
        </p:spPr>
      </p:pic>
    </p:spTree>
    <p:extLst>
      <p:ext uri="{BB962C8B-B14F-4D97-AF65-F5344CB8AC3E}">
        <p14:creationId xmlns:p14="http://schemas.microsoft.com/office/powerpoint/2010/main" val="415428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E647-771E-4C9C-86B6-2017E5BD9F20}"/>
              </a:ext>
            </a:extLst>
          </p:cNvPr>
          <p:cNvSpPr>
            <a:spLocks noGrp="1"/>
          </p:cNvSpPr>
          <p:nvPr>
            <p:ph type="title"/>
          </p:nvPr>
        </p:nvSpPr>
        <p:spPr/>
        <p:txBody>
          <a:bodyPr/>
          <a:lstStyle/>
          <a:p>
            <a:r>
              <a:rPr lang="de-DE" b="1" dirty="0">
                <a:solidFill>
                  <a:srgbClr val="C00000"/>
                </a:solidFill>
              </a:rPr>
              <a:t>3.</a:t>
            </a:r>
            <a:r>
              <a:rPr lang="de-DE" b="1" dirty="0"/>
              <a:t> Data (II/II)</a:t>
            </a:r>
            <a:endParaRPr lang="en-US" b="1" dirty="0"/>
          </a:p>
        </p:txBody>
      </p:sp>
      <p:sp>
        <p:nvSpPr>
          <p:cNvPr id="4" name="Slide Number Placeholder 3">
            <a:extLst>
              <a:ext uri="{FF2B5EF4-FFF2-40B4-BE49-F238E27FC236}">
                <a16:creationId xmlns:a16="http://schemas.microsoft.com/office/drawing/2014/main" id="{16ABF272-5690-4A3A-A430-F461181BAC39}"/>
              </a:ext>
            </a:extLst>
          </p:cNvPr>
          <p:cNvSpPr>
            <a:spLocks noGrp="1"/>
          </p:cNvSpPr>
          <p:nvPr>
            <p:ph type="sldNum" sz="quarter" idx="12"/>
          </p:nvPr>
        </p:nvSpPr>
        <p:spPr/>
        <p:txBody>
          <a:bodyPr/>
          <a:lstStyle/>
          <a:p>
            <a:fld id="{E5C90997-E354-4045-AFF3-BFA76459D9C2}" type="slidenum">
              <a:rPr lang="en-US" smtClean="0"/>
              <a:t>6</a:t>
            </a:fld>
            <a:endParaRPr lang="en-US"/>
          </a:p>
        </p:txBody>
      </p:sp>
      <p:graphicFrame>
        <p:nvGraphicFramePr>
          <p:cNvPr id="5" name="Table 4">
            <a:extLst>
              <a:ext uri="{FF2B5EF4-FFF2-40B4-BE49-F238E27FC236}">
                <a16:creationId xmlns:a16="http://schemas.microsoft.com/office/drawing/2014/main" id="{DFF153EA-D8F4-4773-802C-75F2E686BD2A}"/>
              </a:ext>
            </a:extLst>
          </p:cNvPr>
          <p:cNvGraphicFramePr>
            <a:graphicFrameLocks noGrp="1"/>
          </p:cNvGraphicFramePr>
          <p:nvPr>
            <p:extLst>
              <p:ext uri="{D42A27DB-BD31-4B8C-83A1-F6EECF244321}">
                <p14:modId xmlns:p14="http://schemas.microsoft.com/office/powerpoint/2010/main" val="842977463"/>
              </p:ext>
            </p:extLst>
          </p:nvPr>
        </p:nvGraphicFramePr>
        <p:xfrm>
          <a:off x="371475" y="2365747"/>
          <a:ext cx="6667500" cy="3272422"/>
        </p:xfrm>
        <a:graphic>
          <a:graphicData uri="http://schemas.openxmlformats.org/drawingml/2006/table">
            <a:tbl>
              <a:tblPr firstRow="1" firstCol="1" bandRow="1"/>
              <a:tblGrid>
                <a:gridCol w="956513">
                  <a:extLst>
                    <a:ext uri="{9D8B030D-6E8A-4147-A177-3AD203B41FA5}">
                      <a16:colId xmlns:a16="http://schemas.microsoft.com/office/drawing/2014/main" val="3706745916"/>
                    </a:ext>
                  </a:extLst>
                </a:gridCol>
                <a:gridCol w="950324">
                  <a:extLst>
                    <a:ext uri="{9D8B030D-6E8A-4147-A177-3AD203B41FA5}">
                      <a16:colId xmlns:a16="http://schemas.microsoft.com/office/drawing/2014/main" val="3396182714"/>
                    </a:ext>
                  </a:extLst>
                </a:gridCol>
                <a:gridCol w="955084">
                  <a:extLst>
                    <a:ext uri="{9D8B030D-6E8A-4147-A177-3AD203B41FA5}">
                      <a16:colId xmlns:a16="http://schemas.microsoft.com/office/drawing/2014/main" val="1279739337"/>
                    </a:ext>
                  </a:extLst>
                </a:gridCol>
                <a:gridCol w="953180">
                  <a:extLst>
                    <a:ext uri="{9D8B030D-6E8A-4147-A177-3AD203B41FA5}">
                      <a16:colId xmlns:a16="http://schemas.microsoft.com/office/drawing/2014/main" val="1397632699"/>
                    </a:ext>
                  </a:extLst>
                </a:gridCol>
                <a:gridCol w="951276">
                  <a:extLst>
                    <a:ext uri="{9D8B030D-6E8A-4147-A177-3AD203B41FA5}">
                      <a16:colId xmlns:a16="http://schemas.microsoft.com/office/drawing/2014/main" val="2259385362"/>
                    </a:ext>
                  </a:extLst>
                </a:gridCol>
                <a:gridCol w="950799">
                  <a:extLst>
                    <a:ext uri="{9D8B030D-6E8A-4147-A177-3AD203B41FA5}">
                      <a16:colId xmlns:a16="http://schemas.microsoft.com/office/drawing/2014/main" val="619691757"/>
                    </a:ext>
                  </a:extLst>
                </a:gridCol>
                <a:gridCol w="950324">
                  <a:extLst>
                    <a:ext uri="{9D8B030D-6E8A-4147-A177-3AD203B41FA5}">
                      <a16:colId xmlns:a16="http://schemas.microsoft.com/office/drawing/2014/main" val="2368911469"/>
                    </a:ext>
                  </a:extLst>
                </a:gridCol>
              </a:tblGrid>
              <a:tr h="224519">
                <a:tc>
                  <a:txBody>
                    <a:bodyPr/>
                    <a:lstStyle/>
                    <a:p>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SPD</a:t>
                      </a:r>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CDU</a:t>
                      </a:r>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Greens</a:t>
                      </a:r>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FDP</a:t>
                      </a:r>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AfD</a:t>
                      </a:r>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Left</a:t>
                      </a:r>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extLst>
                  <a:ext uri="{0D108BD9-81ED-4DB2-BD59-A6C34878D82A}">
                    <a16:rowId xmlns:a16="http://schemas.microsoft.com/office/drawing/2014/main" val="391625014"/>
                  </a:ext>
                </a:extLst>
              </a:tr>
              <a:tr h="224519">
                <a:tc>
                  <a:txBody>
                    <a:bodyPr/>
                    <a:lstStyle/>
                    <a:p>
                      <a:r>
                        <a:rPr lang="en-US" sz="700" b="1" dirty="0">
                          <a:solidFill>
                            <a:schemeClr val="bg1"/>
                          </a:solidFill>
                          <a:effectLst/>
                        </a:rPr>
                        <a:t>Observations</a:t>
                      </a:r>
                      <a:endParaRPr lang="en-US" sz="1200" b="1" dirty="0">
                        <a:solidFill>
                          <a:schemeClr val="bg1"/>
                        </a:solidFill>
                        <a:effectLst/>
                      </a:endParaRPr>
                    </a:p>
                    <a:p>
                      <a:r>
                        <a:rPr lang="en-US" sz="700" dirty="0">
                          <a:solidFill>
                            <a:schemeClr val="bg1"/>
                          </a:solidFill>
                          <a:effectLst/>
                        </a:rPr>
                        <a:t>Total: 218,256</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r>
                        <a:rPr lang="en-US" sz="700" dirty="0">
                          <a:effectLst/>
                        </a:rPr>
                        <a:t>39435</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40133</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47116</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41364</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19361</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30847</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55197649"/>
                  </a:ext>
                </a:extLst>
              </a:tr>
              <a:tr h="151176">
                <a:tc>
                  <a:txBody>
                    <a:bodyPr/>
                    <a:lstStyle/>
                    <a:p>
                      <a:r>
                        <a:rPr lang="en-US" sz="700" dirty="0">
                          <a:solidFill>
                            <a:schemeClr val="bg1"/>
                          </a:solidFill>
                          <a:effectLst/>
                        </a:rPr>
                        <a:t>- Avg. Text Width</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700" dirty="0">
                          <a:effectLst/>
                        </a:rPr>
                        <a:t>149.30</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151.39</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153.11</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152.85</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167.88</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173.52</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47887593"/>
                  </a:ext>
                </a:extLst>
              </a:tr>
              <a:tr h="214520">
                <a:tc>
                  <a:txBody>
                    <a:bodyPr/>
                    <a:lstStyle/>
                    <a:p>
                      <a:r>
                        <a:rPr lang="en-US" sz="700" dirty="0">
                          <a:solidFill>
                            <a:schemeClr val="bg1"/>
                          </a:solidFill>
                          <a:effectLst/>
                        </a:rPr>
                        <a:t>- Avg. Favorite Count</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700" dirty="0">
                          <a:effectLst/>
                        </a:rPr>
                        <a:t>144.91</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60.75</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91.82</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61.07</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133.40</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62.76</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5677077"/>
                  </a:ext>
                </a:extLst>
              </a:tr>
              <a:tr h="214520">
                <a:tc>
                  <a:txBody>
                    <a:bodyPr/>
                    <a:lstStyle/>
                    <a:p>
                      <a:r>
                        <a:rPr lang="en-US" sz="700" dirty="0">
                          <a:solidFill>
                            <a:schemeClr val="bg1"/>
                          </a:solidFill>
                          <a:effectLst/>
                        </a:rPr>
                        <a:t>- Avg. Retweet Count</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700">
                          <a:effectLst/>
                        </a:rPr>
                        <a:t>85.89</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83.26</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138.33</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74.47</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107.26</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88.03</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295628920"/>
                  </a:ext>
                </a:extLst>
              </a:tr>
              <a:tr h="214520">
                <a:tc>
                  <a:txBody>
                    <a:bodyPr/>
                    <a:lstStyle/>
                    <a:p>
                      <a:r>
                        <a:rPr lang="en-US" sz="700" dirty="0">
                          <a:solidFill>
                            <a:schemeClr val="bg1"/>
                          </a:solidFill>
                          <a:effectLst/>
                        </a:rPr>
                        <a:t>- Avg. Followers Count</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700" dirty="0">
                          <a:effectLst/>
                        </a:rPr>
                        <a:t>62224.65</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46932.89</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44464.20</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29245.91</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23505.91</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35611.61</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83018652"/>
                  </a:ext>
                </a:extLst>
              </a:tr>
              <a:tr h="214520">
                <a:tc>
                  <a:txBody>
                    <a:bodyPr/>
                    <a:lstStyle/>
                    <a:p>
                      <a:r>
                        <a:rPr lang="en-US" sz="700" dirty="0">
                          <a:solidFill>
                            <a:schemeClr val="bg1"/>
                          </a:solidFill>
                          <a:effectLst/>
                        </a:rPr>
                        <a:t>- Avg. Friends Count</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700">
                          <a:effectLst/>
                        </a:rPr>
                        <a:t>1407.92</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1305.86</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2048.05</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1768.77</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945.58</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a:effectLst/>
                        </a:rPr>
                        <a:t>1192.26</a:t>
                      </a:r>
                      <a:endParaRPr lang="en-US" sz="12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21616713"/>
                  </a:ext>
                </a:extLst>
              </a:tr>
              <a:tr h="151176">
                <a:tc>
                  <a:txBody>
                    <a:bodyPr/>
                    <a:lstStyle/>
                    <a:p>
                      <a:r>
                        <a:rPr lang="en-US" sz="700" b="1" dirty="0">
                          <a:solidFill>
                            <a:schemeClr val="bg1"/>
                          </a:solidFill>
                          <a:effectLst/>
                        </a:rPr>
                        <a:t>Tweet Contents</a:t>
                      </a:r>
                      <a:endParaRPr lang="en-US" sz="12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r>
                        <a:rPr lang="en-US" sz="700" dirty="0">
                          <a:effectLst/>
                        </a:rPr>
                        <a:t> </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 </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 </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 </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 </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700" dirty="0">
                          <a:effectLst/>
                        </a:rPr>
                        <a:t> </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97471466"/>
                  </a:ext>
                </a:extLst>
              </a:tr>
              <a:tr h="1662952">
                <a:tc>
                  <a:txBody>
                    <a:bodyPr/>
                    <a:lstStyle/>
                    <a:p>
                      <a:r>
                        <a:rPr lang="en-US" sz="700" dirty="0">
                          <a:solidFill>
                            <a:schemeClr val="bg1"/>
                          </a:solidFill>
                          <a:effectLst/>
                        </a:rPr>
                        <a:t>- Most Used Words</a:t>
                      </a:r>
                      <a:endParaRPr lang="en-US" sz="12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r>
                        <a:rPr lang="en-US" sz="700" dirty="0">
                          <a:effectLst/>
                        </a:rPr>
                        <a:t>1. </a:t>
                      </a:r>
                      <a:r>
                        <a:rPr lang="en-US" sz="700" dirty="0" err="1">
                          <a:effectLst/>
                        </a:rPr>
                        <a:t>spd</a:t>
                      </a:r>
                      <a:r>
                        <a:rPr lang="en-US" sz="700" dirty="0">
                          <a:effectLst/>
                        </a:rPr>
                        <a:t> (2987)</a:t>
                      </a:r>
                      <a:endParaRPr lang="en-US" sz="1200" dirty="0">
                        <a:effectLst/>
                      </a:endParaRPr>
                    </a:p>
                    <a:p>
                      <a:r>
                        <a:rPr lang="en-US" sz="700" dirty="0">
                          <a:effectLst/>
                        </a:rPr>
                        <a:t>2. </a:t>
                      </a:r>
                      <a:r>
                        <a:rPr lang="en-US" sz="700" dirty="0" err="1">
                          <a:effectLst/>
                        </a:rPr>
                        <a:t>geht</a:t>
                      </a:r>
                      <a:r>
                        <a:rPr lang="en-US" sz="700" dirty="0">
                          <a:effectLst/>
                        </a:rPr>
                        <a:t> (1841)</a:t>
                      </a:r>
                      <a:endParaRPr lang="en-US" sz="1200" dirty="0">
                        <a:effectLst/>
                      </a:endParaRPr>
                    </a:p>
                    <a:p>
                      <a:r>
                        <a:rPr lang="en-US" sz="700" dirty="0">
                          <a:effectLst/>
                        </a:rPr>
                        <a:t>3. </a:t>
                      </a:r>
                      <a:r>
                        <a:rPr lang="en-US" sz="700" dirty="0" err="1">
                          <a:effectLst/>
                        </a:rPr>
                        <a:t>cdu</a:t>
                      </a:r>
                      <a:r>
                        <a:rPr lang="en-US" sz="700" dirty="0">
                          <a:effectLst/>
                        </a:rPr>
                        <a:t> (1761)</a:t>
                      </a:r>
                      <a:endParaRPr lang="en-US" sz="1200" dirty="0">
                        <a:effectLst/>
                      </a:endParaRPr>
                    </a:p>
                    <a:p>
                      <a:r>
                        <a:rPr lang="en-US" sz="700" dirty="0">
                          <a:effectLst/>
                        </a:rPr>
                        <a:t>4. menschen (1648)</a:t>
                      </a:r>
                      <a:endParaRPr lang="en-US" sz="1200" dirty="0">
                        <a:effectLst/>
                      </a:endParaRPr>
                    </a:p>
                    <a:p>
                      <a:r>
                        <a:rPr lang="en-US" sz="700" dirty="0">
                          <a:effectLst/>
                        </a:rPr>
                        <a:t>5. mal (1505)</a:t>
                      </a:r>
                      <a:endParaRPr lang="en-US" sz="1200" dirty="0">
                        <a:effectLst/>
                      </a:endParaRPr>
                    </a:p>
                    <a:p>
                      <a:r>
                        <a:rPr lang="en-US" sz="700" dirty="0">
                          <a:effectLst/>
                        </a:rPr>
                        <a:t>6. </a:t>
                      </a:r>
                      <a:r>
                        <a:rPr lang="en-US" sz="700" dirty="0" err="1">
                          <a:effectLst/>
                        </a:rPr>
                        <a:t>schon</a:t>
                      </a:r>
                      <a:r>
                        <a:rPr lang="en-US" sz="700" dirty="0">
                          <a:effectLst/>
                        </a:rPr>
                        <a:t> (1423)</a:t>
                      </a:r>
                      <a:endParaRPr lang="en-US" sz="1200" dirty="0">
                        <a:effectLst/>
                      </a:endParaRPr>
                    </a:p>
                    <a:p>
                      <a:r>
                        <a:rPr lang="en-US" sz="700" dirty="0">
                          <a:effectLst/>
                        </a:rPr>
                        <a:t>7. </a:t>
                      </a:r>
                      <a:r>
                        <a:rPr lang="en-US" sz="700" dirty="0" err="1">
                          <a:effectLst/>
                        </a:rPr>
                        <a:t>danke</a:t>
                      </a:r>
                      <a:r>
                        <a:rPr lang="en-US" sz="700" dirty="0">
                          <a:effectLst/>
                        </a:rPr>
                        <a:t> (1393)</a:t>
                      </a:r>
                      <a:endParaRPr lang="en-US" sz="1200" dirty="0">
                        <a:effectLst/>
                      </a:endParaRPr>
                    </a:p>
                    <a:p>
                      <a:r>
                        <a:rPr lang="en-US" sz="700" dirty="0">
                          <a:effectLst/>
                        </a:rPr>
                        <a:t>8. </a:t>
                      </a:r>
                      <a:r>
                        <a:rPr lang="en-US" sz="700" dirty="0" err="1">
                          <a:effectLst/>
                        </a:rPr>
                        <a:t>innen</a:t>
                      </a:r>
                      <a:r>
                        <a:rPr lang="en-US" sz="700" dirty="0">
                          <a:effectLst/>
                        </a:rPr>
                        <a:t> (1373)</a:t>
                      </a:r>
                      <a:endParaRPr lang="en-US" sz="1200" dirty="0">
                        <a:effectLst/>
                      </a:endParaRPr>
                    </a:p>
                    <a:p>
                      <a:r>
                        <a:rPr lang="en-US" sz="700" dirty="0">
                          <a:effectLst/>
                        </a:rPr>
                        <a:t>9. </a:t>
                      </a:r>
                      <a:r>
                        <a:rPr lang="en-US" sz="700" dirty="0" err="1">
                          <a:effectLst/>
                        </a:rPr>
                        <a:t>dann</a:t>
                      </a:r>
                      <a:r>
                        <a:rPr lang="en-US" sz="700" dirty="0">
                          <a:effectLst/>
                        </a:rPr>
                        <a:t> (1354)</a:t>
                      </a:r>
                      <a:endParaRPr lang="en-US" sz="1200" dirty="0">
                        <a:effectLst/>
                      </a:endParaRPr>
                    </a:p>
                    <a:p>
                      <a:r>
                        <a:rPr lang="en-US" sz="700" dirty="0">
                          <a:effectLst/>
                        </a:rPr>
                        <a:t>10. </a:t>
                      </a:r>
                      <a:r>
                        <a:rPr lang="en-US" sz="700" dirty="0" err="1">
                          <a:effectLst/>
                        </a:rPr>
                        <a:t>laschet</a:t>
                      </a:r>
                      <a:r>
                        <a:rPr lang="en-US" sz="700" dirty="0">
                          <a:effectLst/>
                        </a:rPr>
                        <a:t> (1250)</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r>
                        <a:rPr lang="en-US" sz="700" dirty="0">
                          <a:effectLst/>
                        </a:rPr>
                        <a:t>1. </a:t>
                      </a:r>
                      <a:r>
                        <a:rPr lang="en-US" sz="700" dirty="0" err="1">
                          <a:effectLst/>
                        </a:rPr>
                        <a:t>deutschland</a:t>
                      </a:r>
                      <a:r>
                        <a:rPr lang="en-US" sz="700" dirty="0">
                          <a:effectLst/>
                        </a:rPr>
                        <a:t> (2166)</a:t>
                      </a:r>
                      <a:endParaRPr lang="en-US" sz="1200" dirty="0">
                        <a:effectLst/>
                      </a:endParaRPr>
                    </a:p>
                    <a:p>
                      <a:r>
                        <a:rPr lang="en-US" sz="700" dirty="0">
                          <a:effectLst/>
                        </a:rPr>
                        <a:t>2. </a:t>
                      </a:r>
                      <a:r>
                        <a:rPr lang="en-US" sz="700" dirty="0" err="1">
                          <a:effectLst/>
                        </a:rPr>
                        <a:t>cdu</a:t>
                      </a:r>
                      <a:r>
                        <a:rPr lang="en-US" sz="700" dirty="0">
                          <a:effectLst/>
                        </a:rPr>
                        <a:t> (1974)</a:t>
                      </a:r>
                      <a:endParaRPr lang="en-US" sz="1200" dirty="0">
                        <a:effectLst/>
                      </a:endParaRPr>
                    </a:p>
                    <a:p>
                      <a:r>
                        <a:rPr lang="en-US" sz="700" b="1" dirty="0">
                          <a:solidFill>
                            <a:srgbClr val="C00000"/>
                          </a:solidFill>
                          <a:effectLst/>
                        </a:rPr>
                        <a:t>3. corona (1899)</a:t>
                      </a:r>
                      <a:endParaRPr lang="en-US" sz="1200" b="1" dirty="0">
                        <a:solidFill>
                          <a:srgbClr val="C00000"/>
                        </a:solidFill>
                        <a:effectLst/>
                      </a:endParaRPr>
                    </a:p>
                    <a:p>
                      <a:r>
                        <a:rPr lang="en-US" sz="700" dirty="0">
                          <a:effectLst/>
                        </a:rPr>
                        <a:t>4. </a:t>
                      </a:r>
                      <a:r>
                        <a:rPr lang="en-US" sz="700" dirty="0" err="1">
                          <a:effectLst/>
                        </a:rPr>
                        <a:t>geht</a:t>
                      </a:r>
                      <a:r>
                        <a:rPr lang="en-US" sz="700" dirty="0">
                          <a:effectLst/>
                        </a:rPr>
                        <a:t> (1743)</a:t>
                      </a:r>
                      <a:endParaRPr lang="en-US" sz="1200" dirty="0">
                        <a:effectLst/>
                      </a:endParaRPr>
                    </a:p>
                    <a:p>
                      <a:r>
                        <a:rPr lang="en-US" sz="700" dirty="0">
                          <a:effectLst/>
                        </a:rPr>
                        <a:t>5. menschen (1699)</a:t>
                      </a:r>
                      <a:endParaRPr lang="en-US" sz="1200" dirty="0">
                        <a:effectLst/>
                      </a:endParaRPr>
                    </a:p>
                    <a:p>
                      <a:r>
                        <a:rPr lang="en-US" sz="700" dirty="0">
                          <a:effectLst/>
                        </a:rPr>
                        <a:t>6. </a:t>
                      </a:r>
                      <a:r>
                        <a:rPr lang="en-US" sz="700" dirty="0" err="1">
                          <a:effectLst/>
                        </a:rPr>
                        <a:t>spd</a:t>
                      </a:r>
                      <a:r>
                        <a:rPr lang="en-US" sz="700" dirty="0">
                          <a:effectLst/>
                        </a:rPr>
                        <a:t> (1557)</a:t>
                      </a:r>
                      <a:endParaRPr lang="en-US" sz="1200" dirty="0">
                        <a:effectLst/>
                      </a:endParaRPr>
                    </a:p>
                    <a:p>
                      <a:r>
                        <a:rPr lang="en-US" sz="700" dirty="0">
                          <a:effectLst/>
                        </a:rPr>
                        <a:t>7. </a:t>
                      </a:r>
                      <a:r>
                        <a:rPr lang="en-US" sz="700" dirty="0" err="1">
                          <a:effectLst/>
                        </a:rPr>
                        <a:t>wollen</a:t>
                      </a:r>
                      <a:r>
                        <a:rPr lang="en-US" sz="700" dirty="0">
                          <a:effectLst/>
                        </a:rPr>
                        <a:t> (1423)</a:t>
                      </a:r>
                      <a:endParaRPr lang="en-US" sz="1200" dirty="0">
                        <a:effectLst/>
                      </a:endParaRPr>
                    </a:p>
                    <a:p>
                      <a:r>
                        <a:rPr lang="en-US" sz="700" dirty="0">
                          <a:effectLst/>
                        </a:rPr>
                        <a:t>8. </a:t>
                      </a:r>
                      <a:r>
                        <a:rPr lang="en-US" sz="700" dirty="0" err="1">
                          <a:effectLst/>
                        </a:rPr>
                        <a:t>danke</a:t>
                      </a:r>
                      <a:r>
                        <a:rPr lang="en-US" sz="700" dirty="0">
                          <a:effectLst/>
                        </a:rPr>
                        <a:t> (1351)</a:t>
                      </a:r>
                      <a:endParaRPr lang="en-US" sz="1200" dirty="0">
                        <a:effectLst/>
                      </a:endParaRPr>
                    </a:p>
                    <a:p>
                      <a:r>
                        <a:rPr lang="en-US" sz="700" dirty="0">
                          <a:effectLst/>
                        </a:rPr>
                        <a:t>9. </a:t>
                      </a:r>
                      <a:r>
                        <a:rPr lang="en-US" sz="700" dirty="0" err="1">
                          <a:effectLst/>
                        </a:rPr>
                        <a:t>gibt</a:t>
                      </a:r>
                      <a:r>
                        <a:rPr lang="en-US" sz="700" dirty="0">
                          <a:effectLst/>
                        </a:rPr>
                        <a:t> (1285)</a:t>
                      </a:r>
                      <a:endParaRPr lang="en-US" sz="1200" dirty="0">
                        <a:effectLst/>
                      </a:endParaRPr>
                    </a:p>
                    <a:p>
                      <a:r>
                        <a:rPr lang="en-US" sz="700" dirty="0">
                          <a:effectLst/>
                        </a:rPr>
                        <a:t>10. </a:t>
                      </a:r>
                      <a:r>
                        <a:rPr lang="en-US" sz="700" dirty="0" err="1">
                          <a:effectLst/>
                        </a:rPr>
                        <a:t>mio</a:t>
                      </a:r>
                      <a:r>
                        <a:rPr lang="en-US" sz="700" dirty="0">
                          <a:effectLst/>
                        </a:rPr>
                        <a:t> (1251)</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r>
                        <a:rPr lang="en-US" sz="700" b="1" dirty="0">
                          <a:solidFill>
                            <a:srgbClr val="C00000"/>
                          </a:solidFill>
                          <a:effectLst/>
                        </a:rPr>
                        <a:t>1. </a:t>
                      </a:r>
                      <a:r>
                        <a:rPr lang="en-US" sz="700" b="1" dirty="0" err="1">
                          <a:solidFill>
                            <a:srgbClr val="C00000"/>
                          </a:solidFill>
                          <a:effectLst/>
                        </a:rPr>
                        <a:t>klimaschutz</a:t>
                      </a:r>
                      <a:r>
                        <a:rPr lang="en-US" sz="700" b="1" dirty="0">
                          <a:solidFill>
                            <a:srgbClr val="C00000"/>
                          </a:solidFill>
                          <a:effectLst/>
                        </a:rPr>
                        <a:t> (3617)</a:t>
                      </a:r>
                      <a:endParaRPr lang="en-US" sz="1200" b="1" dirty="0">
                        <a:solidFill>
                          <a:srgbClr val="C00000"/>
                        </a:solidFill>
                        <a:effectLst/>
                      </a:endParaRPr>
                    </a:p>
                    <a:p>
                      <a:r>
                        <a:rPr lang="en-US" sz="700" dirty="0">
                          <a:effectLst/>
                        </a:rPr>
                        <a:t>2. menschen (2728)</a:t>
                      </a:r>
                      <a:endParaRPr lang="en-US" sz="1200" dirty="0">
                        <a:effectLst/>
                      </a:endParaRPr>
                    </a:p>
                    <a:p>
                      <a:r>
                        <a:rPr lang="en-US" sz="700" dirty="0">
                          <a:effectLst/>
                        </a:rPr>
                        <a:t>3. </a:t>
                      </a:r>
                      <a:r>
                        <a:rPr lang="en-US" sz="700" dirty="0" err="1">
                          <a:effectLst/>
                        </a:rPr>
                        <a:t>geht</a:t>
                      </a:r>
                      <a:r>
                        <a:rPr lang="en-US" sz="700" dirty="0">
                          <a:effectLst/>
                        </a:rPr>
                        <a:t> (2208)</a:t>
                      </a:r>
                      <a:endParaRPr lang="en-US" sz="1200" dirty="0">
                        <a:effectLst/>
                      </a:endParaRPr>
                    </a:p>
                    <a:p>
                      <a:r>
                        <a:rPr lang="en-US" sz="700" dirty="0">
                          <a:effectLst/>
                        </a:rPr>
                        <a:t>4. </a:t>
                      </a:r>
                      <a:r>
                        <a:rPr lang="en-US" sz="700" dirty="0" err="1">
                          <a:effectLst/>
                        </a:rPr>
                        <a:t>cdu</a:t>
                      </a:r>
                      <a:r>
                        <a:rPr lang="en-US" sz="700" dirty="0">
                          <a:effectLst/>
                        </a:rPr>
                        <a:t> (2201)</a:t>
                      </a:r>
                      <a:endParaRPr lang="en-US" sz="1200" dirty="0">
                        <a:effectLst/>
                      </a:endParaRPr>
                    </a:p>
                    <a:p>
                      <a:r>
                        <a:rPr lang="en-US" sz="700" dirty="0">
                          <a:effectLst/>
                        </a:rPr>
                        <a:t>5. btw (1994)</a:t>
                      </a:r>
                      <a:endParaRPr lang="en-US" sz="1200" dirty="0">
                        <a:effectLst/>
                      </a:endParaRPr>
                    </a:p>
                    <a:p>
                      <a:r>
                        <a:rPr lang="en-US" sz="700" dirty="0">
                          <a:effectLst/>
                        </a:rPr>
                        <a:t>6. </a:t>
                      </a:r>
                      <a:r>
                        <a:rPr lang="en-US" sz="700" dirty="0" err="1">
                          <a:effectLst/>
                        </a:rPr>
                        <a:t>laschet</a:t>
                      </a:r>
                      <a:r>
                        <a:rPr lang="en-US" sz="700" dirty="0">
                          <a:effectLst/>
                        </a:rPr>
                        <a:t> (1985)</a:t>
                      </a:r>
                      <a:endParaRPr lang="en-US" sz="1200" dirty="0">
                        <a:effectLst/>
                      </a:endParaRPr>
                    </a:p>
                    <a:p>
                      <a:r>
                        <a:rPr lang="en-US" sz="700" dirty="0">
                          <a:effectLst/>
                        </a:rPr>
                        <a:t>7. </a:t>
                      </a:r>
                      <a:r>
                        <a:rPr lang="en-US" sz="700" dirty="0" err="1">
                          <a:effectLst/>
                        </a:rPr>
                        <a:t>bundesregierung</a:t>
                      </a:r>
                      <a:r>
                        <a:rPr lang="en-US" sz="700" dirty="0">
                          <a:effectLst/>
                        </a:rPr>
                        <a:t> (1923)</a:t>
                      </a:r>
                      <a:endParaRPr lang="en-US" sz="1200" dirty="0">
                        <a:effectLst/>
                      </a:endParaRPr>
                    </a:p>
                    <a:p>
                      <a:r>
                        <a:rPr lang="en-US" sz="700" dirty="0">
                          <a:effectLst/>
                        </a:rPr>
                        <a:t>8. </a:t>
                      </a:r>
                      <a:r>
                        <a:rPr lang="en-US" sz="700" dirty="0" err="1">
                          <a:effectLst/>
                        </a:rPr>
                        <a:t>wollen</a:t>
                      </a:r>
                      <a:r>
                        <a:rPr lang="en-US" sz="700" dirty="0">
                          <a:effectLst/>
                        </a:rPr>
                        <a:t> (1915)</a:t>
                      </a:r>
                      <a:endParaRPr lang="en-US" sz="1200" dirty="0">
                        <a:effectLst/>
                      </a:endParaRPr>
                    </a:p>
                    <a:p>
                      <a:r>
                        <a:rPr lang="en-US" sz="700" dirty="0">
                          <a:effectLst/>
                        </a:rPr>
                        <a:t>9. </a:t>
                      </a:r>
                      <a:r>
                        <a:rPr lang="en-US" sz="700" dirty="0" err="1">
                          <a:effectLst/>
                        </a:rPr>
                        <a:t>bundestag</a:t>
                      </a:r>
                      <a:r>
                        <a:rPr lang="en-US" sz="700" dirty="0">
                          <a:effectLst/>
                        </a:rPr>
                        <a:t> (1899)</a:t>
                      </a:r>
                      <a:endParaRPr lang="en-US" sz="1200" dirty="0">
                        <a:effectLst/>
                      </a:endParaRPr>
                    </a:p>
                    <a:p>
                      <a:r>
                        <a:rPr lang="en-US" sz="700" dirty="0">
                          <a:effectLst/>
                        </a:rPr>
                        <a:t>10. </a:t>
                      </a:r>
                      <a:r>
                        <a:rPr lang="en-US" sz="700" dirty="0" err="1">
                          <a:effectLst/>
                        </a:rPr>
                        <a:t>innen</a:t>
                      </a:r>
                      <a:r>
                        <a:rPr lang="en-US" sz="700" dirty="0">
                          <a:effectLst/>
                        </a:rPr>
                        <a:t> (1856)</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r>
                        <a:rPr lang="en-US" sz="700" dirty="0">
                          <a:effectLst/>
                        </a:rPr>
                        <a:t>1. </a:t>
                      </a:r>
                      <a:r>
                        <a:rPr lang="en-US" sz="700" dirty="0" err="1">
                          <a:effectLst/>
                        </a:rPr>
                        <a:t>fdp</a:t>
                      </a:r>
                      <a:r>
                        <a:rPr lang="en-US" sz="700" dirty="0">
                          <a:effectLst/>
                        </a:rPr>
                        <a:t> (3225)</a:t>
                      </a:r>
                      <a:endParaRPr lang="en-US" sz="1200" dirty="0">
                        <a:effectLst/>
                      </a:endParaRPr>
                    </a:p>
                    <a:p>
                      <a:r>
                        <a:rPr lang="en-US" sz="700" dirty="0">
                          <a:effectLst/>
                        </a:rPr>
                        <a:t>2. </a:t>
                      </a:r>
                      <a:r>
                        <a:rPr lang="en-US" sz="700" dirty="0" err="1">
                          <a:effectLst/>
                        </a:rPr>
                        <a:t>vielzutun</a:t>
                      </a:r>
                      <a:r>
                        <a:rPr lang="en-US" sz="700" dirty="0">
                          <a:effectLst/>
                        </a:rPr>
                        <a:t> (1924)</a:t>
                      </a:r>
                      <a:endParaRPr lang="en-US" sz="1200" dirty="0">
                        <a:effectLst/>
                      </a:endParaRPr>
                    </a:p>
                    <a:p>
                      <a:r>
                        <a:rPr lang="en-US" sz="700" b="1" dirty="0">
                          <a:solidFill>
                            <a:srgbClr val="C00000"/>
                          </a:solidFill>
                          <a:effectLst/>
                        </a:rPr>
                        <a:t>3. corona (1852)</a:t>
                      </a:r>
                      <a:endParaRPr lang="en-US" sz="1200" b="1" dirty="0">
                        <a:solidFill>
                          <a:srgbClr val="C00000"/>
                        </a:solidFill>
                        <a:effectLst/>
                      </a:endParaRPr>
                    </a:p>
                    <a:p>
                      <a:r>
                        <a:rPr lang="en-US" sz="700" dirty="0">
                          <a:effectLst/>
                        </a:rPr>
                        <a:t>4. </a:t>
                      </a:r>
                      <a:r>
                        <a:rPr lang="en-US" sz="700" dirty="0" err="1">
                          <a:effectLst/>
                        </a:rPr>
                        <a:t>deutschland</a:t>
                      </a:r>
                      <a:r>
                        <a:rPr lang="en-US" sz="700" dirty="0">
                          <a:effectLst/>
                        </a:rPr>
                        <a:t> (1688)</a:t>
                      </a:r>
                      <a:endParaRPr lang="en-US" sz="1200" dirty="0">
                        <a:effectLst/>
                      </a:endParaRPr>
                    </a:p>
                    <a:p>
                      <a:r>
                        <a:rPr lang="en-US" sz="700" dirty="0">
                          <a:effectLst/>
                        </a:rPr>
                        <a:t>5. </a:t>
                      </a:r>
                      <a:r>
                        <a:rPr lang="en-US" sz="700" dirty="0" err="1">
                          <a:effectLst/>
                        </a:rPr>
                        <a:t>geht</a:t>
                      </a:r>
                      <a:r>
                        <a:rPr lang="en-US" sz="700" dirty="0">
                          <a:effectLst/>
                        </a:rPr>
                        <a:t> (1654)</a:t>
                      </a:r>
                      <a:endParaRPr lang="en-US" sz="1200" dirty="0">
                        <a:effectLst/>
                      </a:endParaRPr>
                    </a:p>
                    <a:p>
                      <a:r>
                        <a:rPr lang="en-US" sz="700" dirty="0">
                          <a:effectLst/>
                        </a:rPr>
                        <a:t>6. menschen (1638)</a:t>
                      </a:r>
                      <a:endParaRPr lang="en-US" sz="1200" dirty="0">
                        <a:effectLst/>
                      </a:endParaRPr>
                    </a:p>
                    <a:p>
                      <a:r>
                        <a:rPr lang="en-US" sz="700" dirty="0">
                          <a:effectLst/>
                        </a:rPr>
                        <a:t>7. </a:t>
                      </a:r>
                      <a:r>
                        <a:rPr lang="en-US" sz="700" dirty="0" err="1">
                          <a:effectLst/>
                        </a:rPr>
                        <a:t>dann</a:t>
                      </a:r>
                      <a:r>
                        <a:rPr lang="en-US" sz="700" dirty="0">
                          <a:effectLst/>
                        </a:rPr>
                        <a:t> (1551)</a:t>
                      </a:r>
                      <a:endParaRPr lang="en-US" sz="1200" dirty="0">
                        <a:effectLst/>
                      </a:endParaRPr>
                    </a:p>
                    <a:p>
                      <a:r>
                        <a:rPr lang="en-US" sz="700" dirty="0">
                          <a:effectLst/>
                        </a:rPr>
                        <a:t>8. </a:t>
                      </a:r>
                      <a:r>
                        <a:rPr lang="en-US" sz="700" dirty="0" err="1">
                          <a:effectLst/>
                        </a:rPr>
                        <a:t>immer</a:t>
                      </a:r>
                      <a:r>
                        <a:rPr lang="en-US" sz="700" dirty="0">
                          <a:effectLst/>
                        </a:rPr>
                        <a:t> (1514)</a:t>
                      </a:r>
                      <a:endParaRPr lang="en-US" sz="1200" dirty="0">
                        <a:effectLst/>
                      </a:endParaRPr>
                    </a:p>
                    <a:p>
                      <a:r>
                        <a:rPr lang="en-US" sz="700" dirty="0">
                          <a:effectLst/>
                        </a:rPr>
                        <a:t>9. </a:t>
                      </a:r>
                      <a:r>
                        <a:rPr lang="en-US" sz="700" dirty="0" err="1">
                          <a:effectLst/>
                        </a:rPr>
                        <a:t>schon</a:t>
                      </a:r>
                      <a:r>
                        <a:rPr lang="en-US" sz="700" dirty="0">
                          <a:effectLst/>
                        </a:rPr>
                        <a:t> (1488)</a:t>
                      </a:r>
                      <a:endParaRPr lang="en-US" sz="1200" dirty="0">
                        <a:effectLst/>
                      </a:endParaRPr>
                    </a:p>
                    <a:p>
                      <a:r>
                        <a:rPr lang="en-US" sz="700" dirty="0">
                          <a:effectLst/>
                        </a:rPr>
                        <a:t>10. </a:t>
                      </a:r>
                      <a:r>
                        <a:rPr lang="en-US" sz="700" dirty="0" err="1">
                          <a:effectLst/>
                        </a:rPr>
                        <a:t>gibt</a:t>
                      </a:r>
                      <a:r>
                        <a:rPr lang="en-US" sz="700" dirty="0">
                          <a:effectLst/>
                        </a:rPr>
                        <a:t> (1461)</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r>
                        <a:rPr lang="en-US" sz="700" dirty="0">
                          <a:effectLst/>
                        </a:rPr>
                        <a:t>1. </a:t>
                      </a:r>
                      <a:r>
                        <a:rPr lang="en-US" sz="700" dirty="0" err="1">
                          <a:effectLst/>
                        </a:rPr>
                        <a:t>afd</a:t>
                      </a:r>
                      <a:r>
                        <a:rPr lang="en-US" sz="700" dirty="0">
                          <a:effectLst/>
                        </a:rPr>
                        <a:t> (7674)</a:t>
                      </a:r>
                      <a:endParaRPr lang="en-US" sz="1200" dirty="0">
                        <a:effectLst/>
                      </a:endParaRPr>
                    </a:p>
                    <a:p>
                      <a:r>
                        <a:rPr lang="en-US" sz="700" dirty="0">
                          <a:effectLst/>
                        </a:rPr>
                        <a:t>2. </a:t>
                      </a:r>
                      <a:r>
                        <a:rPr lang="en-US" sz="700" dirty="0" err="1">
                          <a:effectLst/>
                        </a:rPr>
                        <a:t>deutschland</a:t>
                      </a:r>
                      <a:r>
                        <a:rPr lang="en-US" sz="700" dirty="0">
                          <a:effectLst/>
                        </a:rPr>
                        <a:t> (1619)</a:t>
                      </a:r>
                      <a:endParaRPr lang="en-US" sz="1200" dirty="0">
                        <a:effectLst/>
                      </a:endParaRPr>
                    </a:p>
                    <a:p>
                      <a:r>
                        <a:rPr lang="en-US" sz="700" dirty="0">
                          <a:effectLst/>
                        </a:rPr>
                        <a:t>3. </a:t>
                      </a:r>
                      <a:r>
                        <a:rPr lang="en-US" sz="700" dirty="0" err="1">
                          <a:effectLst/>
                        </a:rPr>
                        <a:t>bundestag</a:t>
                      </a:r>
                      <a:r>
                        <a:rPr lang="en-US" sz="700" dirty="0">
                          <a:effectLst/>
                        </a:rPr>
                        <a:t> (1564)</a:t>
                      </a:r>
                      <a:endParaRPr lang="en-US" sz="1200" dirty="0">
                        <a:effectLst/>
                      </a:endParaRPr>
                    </a:p>
                    <a:p>
                      <a:r>
                        <a:rPr lang="en-US" sz="700" b="1" dirty="0">
                          <a:solidFill>
                            <a:srgbClr val="C00000"/>
                          </a:solidFill>
                          <a:effectLst/>
                        </a:rPr>
                        <a:t>4. corona (1301)</a:t>
                      </a:r>
                      <a:endParaRPr lang="en-US" sz="1200" b="1" dirty="0">
                        <a:solidFill>
                          <a:srgbClr val="C00000"/>
                        </a:solidFill>
                        <a:effectLst/>
                      </a:endParaRPr>
                    </a:p>
                    <a:p>
                      <a:r>
                        <a:rPr lang="en-US" sz="700" dirty="0">
                          <a:effectLst/>
                        </a:rPr>
                        <a:t>5. btw (925)</a:t>
                      </a:r>
                      <a:endParaRPr lang="en-US" sz="1200" dirty="0">
                        <a:effectLst/>
                      </a:endParaRPr>
                    </a:p>
                    <a:p>
                      <a:r>
                        <a:rPr lang="en-US" sz="700" dirty="0">
                          <a:effectLst/>
                        </a:rPr>
                        <a:t>6. </a:t>
                      </a:r>
                      <a:r>
                        <a:rPr lang="en-US" sz="700" dirty="0" err="1">
                          <a:effectLst/>
                        </a:rPr>
                        <a:t>deutschlandabernormal</a:t>
                      </a:r>
                      <a:r>
                        <a:rPr lang="en-US" sz="700" dirty="0">
                          <a:effectLst/>
                        </a:rPr>
                        <a:t> (842)</a:t>
                      </a:r>
                      <a:endParaRPr lang="en-US" sz="1200" dirty="0">
                        <a:effectLst/>
                      </a:endParaRPr>
                    </a:p>
                    <a:p>
                      <a:r>
                        <a:rPr lang="en-US" sz="700" dirty="0">
                          <a:effectLst/>
                        </a:rPr>
                        <a:t>7. </a:t>
                      </a:r>
                      <a:r>
                        <a:rPr lang="en-US" sz="700" dirty="0" err="1">
                          <a:effectLst/>
                        </a:rPr>
                        <a:t>merkel</a:t>
                      </a:r>
                      <a:r>
                        <a:rPr lang="en-US" sz="700" dirty="0">
                          <a:effectLst/>
                        </a:rPr>
                        <a:t> (830)</a:t>
                      </a:r>
                      <a:endParaRPr lang="en-US" sz="1200" dirty="0">
                        <a:effectLst/>
                      </a:endParaRPr>
                    </a:p>
                    <a:p>
                      <a:r>
                        <a:rPr lang="en-US" sz="700" dirty="0">
                          <a:effectLst/>
                        </a:rPr>
                        <a:t>8. </a:t>
                      </a:r>
                      <a:r>
                        <a:rPr lang="en-US" sz="700" dirty="0" err="1">
                          <a:effectLst/>
                        </a:rPr>
                        <a:t>kinderkongress</a:t>
                      </a:r>
                      <a:r>
                        <a:rPr lang="en-US" sz="700" dirty="0">
                          <a:effectLst/>
                        </a:rPr>
                        <a:t> (793)</a:t>
                      </a:r>
                      <a:endParaRPr lang="en-US" sz="1200" dirty="0">
                        <a:effectLst/>
                      </a:endParaRPr>
                    </a:p>
                    <a:p>
                      <a:r>
                        <a:rPr lang="en-US" sz="700" dirty="0">
                          <a:effectLst/>
                        </a:rPr>
                        <a:t>9. </a:t>
                      </a:r>
                      <a:r>
                        <a:rPr lang="en-US" sz="700" dirty="0" err="1">
                          <a:effectLst/>
                        </a:rPr>
                        <a:t>schon</a:t>
                      </a:r>
                      <a:r>
                        <a:rPr lang="en-US" sz="700" dirty="0">
                          <a:effectLst/>
                        </a:rPr>
                        <a:t> (758)</a:t>
                      </a:r>
                      <a:endParaRPr lang="en-US" sz="1200" dirty="0">
                        <a:effectLst/>
                      </a:endParaRPr>
                    </a:p>
                    <a:p>
                      <a:r>
                        <a:rPr lang="en-US" sz="700" dirty="0">
                          <a:effectLst/>
                        </a:rPr>
                        <a:t>10. </a:t>
                      </a:r>
                      <a:r>
                        <a:rPr lang="en-US" sz="700" dirty="0" err="1">
                          <a:effectLst/>
                        </a:rPr>
                        <a:t>cdu</a:t>
                      </a:r>
                      <a:r>
                        <a:rPr lang="en-US" sz="700" dirty="0">
                          <a:effectLst/>
                        </a:rPr>
                        <a:t> (735)</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r>
                        <a:rPr lang="en-US" sz="700" dirty="0">
                          <a:effectLst/>
                        </a:rPr>
                        <a:t>1. menschen (2137)</a:t>
                      </a:r>
                      <a:endParaRPr lang="en-US" sz="1200" dirty="0">
                        <a:effectLst/>
                      </a:endParaRPr>
                    </a:p>
                    <a:p>
                      <a:r>
                        <a:rPr lang="en-US" sz="700" dirty="0">
                          <a:effectLst/>
                        </a:rPr>
                        <a:t>2. </a:t>
                      </a:r>
                      <a:r>
                        <a:rPr lang="en-US" sz="700" dirty="0" err="1">
                          <a:effectLst/>
                        </a:rPr>
                        <a:t>linke</a:t>
                      </a:r>
                      <a:r>
                        <a:rPr lang="en-US" sz="700" dirty="0">
                          <a:effectLst/>
                        </a:rPr>
                        <a:t> (1838)</a:t>
                      </a:r>
                      <a:endParaRPr lang="en-US" sz="1200" dirty="0">
                        <a:effectLst/>
                      </a:endParaRPr>
                    </a:p>
                    <a:p>
                      <a:r>
                        <a:rPr lang="en-US" sz="700" dirty="0">
                          <a:effectLst/>
                        </a:rPr>
                        <a:t>3. </a:t>
                      </a:r>
                      <a:r>
                        <a:rPr lang="en-US" sz="700" dirty="0" err="1">
                          <a:effectLst/>
                        </a:rPr>
                        <a:t>bundesregierung</a:t>
                      </a:r>
                      <a:r>
                        <a:rPr lang="en-US" sz="700" dirty="0">
                          <a:effectLst/>
                        </a:rPr>
                        <a:t> (1493)</a:t>
                      </a:r>
                      <a:endParaRPr lang="en-US" sz="1200" dirty="0">
                        <a:effectLst/>
                      </a:endParaRPr>
                    </a:p>
                    <a:p>
                      <a:r>
                        <a:rPr lang="en-US" sz="700" dirty="0">
                          <a:effectLst/>
                        </a:rPr>
                        <a:t>4. </a:t>
                      </a:r>
                      <a:r>
                        <a:rPr lang="en-US" sz="700" dirty="0" err="1">
                          <a:effectLst/>
                        </a:rPr>
                        <a:t>cdu</a:t>
                      </a:r>
                      <a:r>
                        <a:rPr lang="en-US" sz="700" dirty="0">
                          <a:effectLst/>
                        </a:rPr>
                        <a:t> (1461)</a:t>
                      </a:r>
                      <a:endParaRPr lang="en-US" sz="1200" dirty="0">
                        <a:effectLst/>
                      </a:endParaRPr>
                    </a:p>
                    <a:p>
                      <a:r>
                        <a:rPr lang="en-US" sz="700" dirty="0">
                          <a:effectLst/>
                        </a:rPr>
                        <a:t>5. </a:t>
                      </a:r>
                      <a:r>
                        <a:rPr lang="en-US" sz="700" dirty="0" err="1">
                          <a:effectLst/>
                        </a:rPr>
                        <a:t>bundestag</a:t>
                      </a:r>
                      <a:r>
                        <a:rPr lang="en-US" sz="700" dirty="0">
                          <a:effectLst/>
                        </a:rPr>
                        <a:t> (1439)</a:t>
                      </a:r>
                      <a:endParaRPr lang="en-US" sz="1200" dirty="0">
                        <a:effectLst/>
                      </a:endParaRPr>
                    </a:p>
                    <a:p>
                      <a:r>
                        <a:rPr lang="en-US" sz="700" dirty="0">
                          <a:effectLst/>
                        </a:rPr>
                        <a:t>6. btw (1361)</a:t>
                      </a:r>
                      <a:endParaRPr lang="en-US" sz="1200" dirty="0">
                        <a:effectLst/>
                      </a:endParaRPr>
                    </a:p>
                    <a:p>
                      <a:r>
                        <a:rPr lang="en-US" sz="700" dirty="0">
                          <a:effectLst/>
                        </a:rPr>
                        <a:t>7. </a:t>
                      </a:r>
                      <a:r>
                        <a:rPr lang="en-US" sz="700" dirty="0" err="1">
                          <a:effectLst/>
                        </a:rPr>
                        <a:t>geht</a:t>
                      </a:r>
                      <a:r>
                        <a:rPr lang="en-US" sz="700" dirty="0">
                          <a:effectLst/>
                        </a:rPr>
                        <a:t> (1254)</a:t>
                      </a:r>
                      <a:endParaRPr lang="en-US" sz="1200" dirty="0">
                        <a:effectLst/>
                      </a:endParaRPr>
                    </a:p>
                    <a:p>
                      <a:r>
                        <a:rPr lang="en-US" sz="700" b="1" dirty="0">
                          <a:solidFill>
                            <a:srgbClr val="C00000"/>
                          </a:solidFill>
                          <a:effectLst/>
                        </a:rPr>
                        <a:t>8. corona (1206)</a:t>
                      </a:r>
                      <a:endParaRPr lang="en-US" sz="1200" b="1" dirty="0">
                        <a:solidFill>
                          <a:srgbClr val="C00000"/>
                        </a:solidFill>
                        <a:effectLst/>
                      </a:endParaRPr>
                    </a:p>
                    <a:p>
                      <a:r>
                        <a:rPr lang="en-US" sz="700" dirty="0">
                          <a:effectLst/>
                        </a:rPr>
                        <a:t>9. </a:t>
                      </a:r>
                      <a:r>
                        <a:rPr lang="en-US" sz="700" dirty="0" err="1">
                          <a:effectLst/>
                        </a:rPr>
                        <a:t>deutschland</a:t>
                      </a:r>
                      <a:r>
                        <a:rPr lang="en-US" sz="700" dirty="0">
                          <a:effectLst/>
                        </a:rPr>
                        <a:t> (1173)</a:t>
                      </a:r>
                      <a:endParaRPr lang="en-US" sz="1200" dirty="0">
                        <a:effectLst/>
                      </a:endParaRPr>
                    </a:p>
                    <a:p>
                      <a:r>
                        <a:rPr lang="en-US" sz="700" dirty="0">
                          <a:effectLst/>
                        </a:rPr>
                        <a:t>10. </a:t>
                      </a:r>
                      <a:r>
                        <a:rPr lang="en-US" sz="700" dirty="0" err="1">
                          <a:effectLst/>
                        </a:rPr>
                        <a:t>gibt</a:t>
                      </a:r>
                      <a:r>
                        <a:rPr lang="en-US" sz="700" dirty="0">
                          <a:effectLst/>
                        </a:rPr>
                        <a:t> (1127)</a:t>
                      </a:r>
                      <a:endParaRPr lang="en-US" sz="12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36195394"/>
                  </a:ext>
                </a:extLst>
              </a:tr>
            </a:tbl>
          </a:graphicData>
        </a:graphic>
      </p:graphicFrame>
      <p:pic>
        <p:nvPicPr>
          <p:cNvPr id="26" name="Picture 25">
            <a:extLst>
              <a:ext uri="{FF2B5EF4-FFF2-40B4-BE49-F238E27FC236}">
                <a16:creationId xmlns:a16="http://schemas.microsoft.com/office/drawing/2014/main" id="{08949605-BBEC-4F8B-B969-AF93FD6CE463}"/>
              </a:ext>
            </a:extLst>
          </p:cNvPr>
          <p:cNvPicPr>
            <a:picLocks noChangeAspect="1"/>
          </p:cNvPicPr>
          <p:nvPr/>
        </p:nvPicPr>
        <p:blipFill>
          <a:blip r:embed="rId2"/>
          <a:stretch>
            <a:fillRect/>
          </a:stretch>
        </p:blipFill>
        <p:spPr>
          <a:xfrm>
            <a:off x="7334779" y="1950948"/>
            <a:ext cx="2098706" cy="12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CEF1F366-23CD-42CD-BB7C-AED445724279}"/>
              </a:ext>
            </a:extLst>
          </p:cNvPr>
          <p:cNvPicPr>
            <a:picLocks noChangeAspect="1"/>
          </p:cNvPicPr>
          <p:nvPr/>
        </p:nvPicPr>
        <p:blipFill>
          <a:blip r:embed="rId3"/>
          <a:stretch>
            <a:fillRect/>
          </a:stretch>
        </p:blipFill>
        <p:spPr>
          <a:xfrm>
            <a:off x="9448082" y="1954914"/>
            <a:ext cx="2090430" cy="12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Picture 27">
            <a:extLst>
              <a:ext uri="{FF2B5EF4-FFF2-40B4-BE49-F238E27FC236}">
                <a16:creationId xmlns:a16="http://schemas.microsoft.com/office/drawing/2014/main" id="{2FC2A87C-2316-447B-9E3E-FF6F91488043}"/>
              </a:ext>
            </a:extLst>
          </p:cNvPr>
          <p:cNvPicPr>
            <a:picLocks noChangeAspect="1"/>
          </p:cNvPicPr>
          <p:nvPr/>
        </p:nvPicPr>
        <p:blipFill>
          <a:blip r:embed="rId4"/>
          <a:stretch>
            <a:fillRect/>
          </a:stretch>
        </p:blipFill>
        <p:spPr>
          <a:xfrm>
            <a:off x="7329915" y="3274876"/>
            <a:ext cx="2103570" cy="12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7E6DC853-C1FE-4350-9A0F-F7450041AAEC}"/>
              </a:ext>
            </a:extLst>
          </p:cNvPr>
          <p:cNvPicPr>
            <a:picLocks noChangeAspect="1"/>
          </p:cNvPicPr>
          <p:nvPr/>
        </p:nvPicPr>
        <p:blipFill>
          <a:blip r:embed="rId5"/>
          <a:stretch>
            <a:fillRect/>
          </a:stretch>
        </p:blipFill>
        <p:spPr>
          <a:xfrm>
            <a:off x="9433485" y="3280477"/>
            <a:ext cx="2105027" cy="12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0" name="Picture 29">
            <a:extLst>
              <a:ext uri="{FF2B5EF4-FFF2-40B4-BE49-F238E27FC236}">
                <a16:creationId xmlns:a16="http://schemas.microsoft.com/office/drawing/2014/main" id="{CF3C459C-C261-4F8D-8DFC-867C533D5207}"/>
              </a:ext>
            </a:extLst>
          </p:cNvPr>
          <p:cNvPicPr>
            <a:picLocks noChangeAspect="1"/>
          </p:cNvPicPr>
          <p:nvPr/>
        </p:nvPicPr>
        <p:blipFill>
          <a:blip r:embed="rId6"/>
          <a:stretch>
            <a:fillRect/>
          </a:stretch>
        </p:blipFill>
        <p:spPr>
          <a:xfrm>
            <a:off x="7329915" y="4608329"/>
            <a:ext cx="2098706" cy="12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Picture 30">
            <a:extLst>
              <a:ext uri="{FF2B5EF4-FFF2-40B4-BE49-F238E27FC236}">
                <a16:creationId xmlns:a16="http://schemas.microsoft.com/office/drawing/2014/main" id="{E9BB69EF-D1DC-4156-BFE1-F05F31F6E6F8}"/>
              </a:ext>
            </a:extLst>
          </p:cNvPr>
          <p:cNvPicPr>
            <a:picLocks noChangeAspect="1"/>
          </p:cNvPicPr>
          <p:nvPr/>
        </p:nvPicPr>
        <p:blipFill>
          <a:blip r:embed="rId7"/>
          <a:stretch>
            <a:fillRect/>
          </a:stretch>
        </p:blipFill>
        <p:spPr>
          <a:xfrm>
            <a:off x="9440298" y="4606040"/>
            <a:ext cx="2098214" cy="12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3" name="TextBox 32">
            <a:extLst>
              <a:ext uri="{FF2B5EF4-FFF2-40B4-BE49-F238E27FC236}">
                <a16:creationId xmlns:a16="http://schemas.microsoft.com/office/drawing/2014/main" id="{3CE31CB8-1FE5-4647-A64C-E8DD3A3D82BC}"/>
              </a:ext>
            </a:extLst>
          </p:cNvPr>
          <p:cNvSpPr txBox="1"/>
          <p:nvPr/>
        </p:nvSpPr>
        <p:spPr>
          <a:xfrm>
            <a:off x="1436025" y="5773690"/>
            <a:ext cx="4495800" cy="646331"/>
          </a:xfrm>
          <a:prstGeom prst="rect">
            <a:avLst/>
          </a:prstGeom>
          <a:noFill/>
        </p:spPr>
        <p:txBody>
          <a:bodyPr wrap="square">
            <a:spAutoFit/>
          </a:bodyPr>
          <a:lstStyle/>
          <a:p>
            <a:pPr algn="ctr"/>
            <a:r>
              <a:rPr lang="de-DE" b="1" dirty="0">
                <a:solidFill>
                  <a:srgbClr val="C00000"/>
                </a:solidFill>
              </a:rPr>
              <a:t>Dominant topics:</a:t>
            </a:r>
          </a:p>
          <a:p>
            <a:pPr algn="ctr"/>
            <a:r>
              <a:rPr lang="de-DE" dirty="0">
                <a:solidFill>
                  <a:srgbClr val="C00000"/>
                </a:solidFill>
              </a:rPr>
              <a:t>Corona pandemic + environment</a:t>
            </a:r>
            <a:endParaRPr lang="en-US" dirty="0">
              <a:solidFill>
                <a:srgbClr val="C00000"/>
              </a:solidFill>
            </a:endParaRPr>
          </a:p>
        </p:txBody>
      </p:sp>
      <p:pic>
        <p:nvPicPr>
          <p:cNvPr id="19" name="Picture 2">
            <a:extLst>
              <a:ext uri="{FF2B5EF4-FFF2-40B4-BE49-F238E27FC236}">
                <a16:creationId xmlns:a16="http://schemas.microsoft.com/office/drawing/2014/main" id="{CE189082-0606-4C24-AD89-D6DFE91843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6519" y="187266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DB2EB77D-41EB-41CC-92BB-97EAD8E695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1811" y="1872664"/>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a:extLst>
              <a:ext uri="{FF2B5EF4-FFF2-40B4-BE49-F238E27FC236}">
                <a16:creationId xmlns:a16="http://schemas.microsoft.com/office/drawing/2014/main" id="{D344C76C-92AA-4342-BFAB-95DF772DCE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7333" y="1872664"/>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B31D6381-67C0-40A9-8295-1BE28B3085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5306" y="1873401"/>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a:extLst>
              <a:ext uri="{FF2B5EF4-FFF2-40B4-BE49-F238E27FC236}">
                <a16:creationId xmlns:a16="http://schemas.microsoft.com/office/drawing/2014/main" id="{78162A79-12BD-4812-A1C5-00CA5E0BB1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522" y="1890577"/>
            <a:ext cx="570666" cy="36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a:extLst>
              <a:ext uri="{FF2B5EF4-FFF2-40B4-BE49-F238E27FC236}">
                <a16:creationId xmlns:a16="http://schemas.microsoft.com/office/drawing/2014/main" id="{CD93B098-F304-4B2C-9D5E-5CBFDBCD6C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04675" y="1950948"/>
            <a:ext cx="720000" cy="21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8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7B06F-C70A-4997-B75E-105E8D3DAD4F}"/>
              </a:ext>
            </a:extLst>
          </p:cNvPr>
          <p:cNvSpPr>
            <a:spLocks noGrp="1"/>
          </p:cNvSpPr>
          <p:nvPr>
            <p:ph type="title"/>
          </p:nvPr>
        </p:nvSpPr>
        <p:spPr/>
        <p:txBody>
          <a:bodyPr/>
          <a:lstStyle/>
          <a:p>
            <a:r>
              <a:rPr lang="de-DE" b="1" dirty="0">
                <a:solidFill>
                  <a:srgbClr val="C00000"/>
                </a:solidFill>
              </a:rPr>
              <a:t>4.</a:t>
            </a:r>
            <a:r>
              <a:rPr lang="de-DE" b="1" dirty="0"/>
              <a:t> Results</a:t>
            </a:r>
            <a:br>
              <a:rPr lang="de-DE" b="1" dirty="0"/>
            </a:br>
            <a:r>
              <a:rPr lang="de-DE" sz="2400" b="1" dirty="0"/>
              <a:t>Quick Intro / Expectations</a:t>
            </a:r>
            <a:endParaRPr lang="en-US" b="1" dirty="0"/>
          </a:p>
        </p:txBody>
      </p:sp>
      <p:sp>
        <p:nvSpPr>
          <p:cNvPr id="4" name="Slide Number Placeholder 3">
            <a:extLst>
              <a:ext uri="{FF2B5EF4-FFF2-40B4-BE49-F238E27FC236}">
                <a16:creationId xmlns:a16="http://schemas.microsoft.com/office/drawing/2014/main" id="{3B7CA56B-2558-4EC4-8B3C-BE46D5A63458}"/>
              </a:ext>
            </a:extLst>
          </p:cNvPr>
          <p:cNvSpPr>
            <a:spLocks noGrp="1"/>
          </p:cNvSpPr>
          <p:nvPr>
            <p:ph type="sldNum" sz="quarter" idx="12"/>
          </p:nvPr>
        </p:nvSpPr>
        <p:spPr/>
        <p:txBody>
          <a:bodyPr/>
          <a:lstStyle/>
          <a:p>
            <a:fld id="{E5C90997-E354-4045-AFF3-BFA76459D9C2}" type="slidenum">
              <a:rPr lang="en-US" smtClean="0"/>
              <a:t>7</a:t>
            </a:fld>
            <a:endParaRPr lang="en-US"/>
          </a:p>
        </p:txBody>
      </p:sp>
      <p:cxnSp>
        <p:nvCxnSpPr>
          <p:cNvPr id="6" name="Straight Arrow Connector 5">
            <a:extLst>
              <a:ext uri="{FF2B5EF4-FFF2-40B4-BE49-F238E27FC236}">
                <a16:creationId xmlns:a16="http://schemas.microsoft.com/office/drawing/2014/main" id="{2CE25F07-3FC5-4E9A-A73A-16D8FC346F51}"/>
              </a:ext>
            </a:extLst>
          </p:cNvPr>
          <p:cNvCxnSpPr>
            <a:cxnSpLocks/>
          </p:cNvCxnSpPr>
          <p:nvPr/>
        </p:nvCxnSpPr>
        <p:spPr>
          <a:xfrm>
            <a:off x="981075" y="4105275"/>
            <a:ext cx="9877425"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EF69DF8-1ACC-45ED-86B4-FACA17FA3F08}"/>
              </a:ext>
            </a:extLst>
          </p:cNvPr>
          <p:cNvSpPr txBox="1"/>
          <p:nvPr/>
        </p:nvSpPr>
        <p:spPr>
          <a:xfrm>
            <a:off x="276225" y="4454009"/>
            <a:ext cx="2466975" cy="307777"/>
          </a:xfrm>
          <a:prstGeom prst="rect">
            <a:avLst/>
          </a:prstGeom>
          <a:noFill/>
        </p:spPr>
        <p:txBody>
          <a:bodyPr wrap="square">
            <a:spAutoFit/>
          </a:bodyPr>
          <a:lstStyle/>
          <a:p>
            <a:pPr algn="ctr"/>
            <a:r>
              <a:rPr lang="de-DE" sz="1400" dirty="0"/>
              <a:t>left-wing oriented</a:t>
            </a:r>
            <a:endParaRPr lang="en-US" sz="1400" dirty="0"/>
          </a:p>
        </p:txBody>
      </p:sp>
      <p:sp>
        <p:nvSpPr>
          <p:cNvPr id="13" name="TextBox 12">
            <a:extLst>
              <a:ext uri="{FF2B5EF4-FFF2-40B4-BE49-F238E27FC236}">
                <a16:creationId xmlns:a16="http://schemas.microsoft.com/office/drawing/2014/main" id="{791B4D49-BAFD-436A-9092-57D5BA886772}"/>
              </a:ext>
            </a:extLst>
          </p:cNvPr>
          <p:cNvSpPr txBox="1"/>
          <p:nvPr/>
        </p:nvSpPr>
        <p:spPr>
          <a:xfrm>
            <a:off x="8877300" y="4454009"/>
            <a:ext cx="2466975" cy="307777"/>
          </a:xfrm>
          <a:prstGeom prst="rect">
            <a:avLst/>
          </a:prstGeom>
          <a:noFill/>
        </p:spPr>
        <p:txBody>
          <a:bodyPr wrap="square">
            <a:spAutoFit/>
          </a:bodyPr>
          <a:lstStyle/>
          <a:p>
            <a:pPr algn="ctr"/>
            <a:r>
              <a:rPr lang="de-DE" sz="1400" dirty="0"/>
              <a:t>right-wing oriented</a:t>
            </a:r>
            <a:endParaRPr lang="en-US" sz="1400" dirty="0"/>
          </a:p>
        </p:txBody>
      </p:sp>
      <p:pic>
        <p:nvPicPr>
          <p:cNvPr id="14" name="Picture 2">
            <a:extLst>
              <a:ext uri="{FF2B5EF4-FFF2-40B4-BE49-F238E27FC236}">
                <a16:creationId xmlns:a16="http://schemas.microsoft.com/office/drawing/2014/main" id="{CA85A9E2-895C-42B9-8CE5-7CD60EB550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495" y="270192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D2524558-792A-4882-A55C-95DC363C4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005" y="3322159"/>
            <a:ext cx="720000" cy="4050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8E33FA2F-B3D0-435D-B725-FF2537428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495" y="3510334"/>
            <a:ext cx="720000" cy="4338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a:extLst>
              <a:ext uri="{FF2B5EF4-FFF2-40B4-BE49-F238E27FC236}">
                <a16:creationId xmlns:a16="http://schemas.microsoft.com/office/drawing/2014/main" id="{C7062C91-D31C-4E44-B126-ABDF1DAB6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9815" y="3360360"/>
            <a:ext cx="720000" cy="3381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a:extLst>
              <a:ext uri="{FF2B5EF4-FFF2-40B4-BE49-F238E27FC236}">
                <a16:creationId xmlns:a16="http://schemas.microsoft.com/office/drawing/2014/main" id="{922A7F04-C6C8-47A9-ABD5-D4E2C2624A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2195" y="3302336"/>
            <a:ext cx="720000" cy="4542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875FF753-B18B-46E3-A1B6-D7D7A3D1B5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7695" y="3421920"/>
            <a:ext cx="720000" cy="2150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5AAE554-6DE3-47FF-B4CF-679AA41DDDF6}"/>
              </a:ext>
            </a:extLst>
          </p:cNvPr>
          <p:cNvSpPr txBox="1"/>
          <p:nvPr/>
        </p:nvSpPr>
        <p:spPr>
          <a:xfrm>
            <a:off x="276225" y="5213571"/>
            <a:ext cx="5501716" cy="584775"/>
          </a:xfrm>
          <a:prstGeom prst="rect">
            <a:avLst/>
          </a:prstGeom>
          <a:noFill/>
        </p:spPr>
        <p:txBody>
          <a:bodyPr wrap="square">
            <a:spAutoFit/>
          </a:bodyPr>
          <a:lstStyle/>
          <a:p>
            <a:pPr algn="ctr"/>
            <a:r>
              <a:rPr lang="de-DE" sz="1600" b="1" dirty="0"/>
              <a:t>2. Tweet Orientation ≠ Program Orientation</a:t>
            </a:r>
          </a:p>
          <a:p>
            <a:pPr algn="ctr"/>
            <a:r>
              <a:rPr lang="de-DE" sz="1600" dirty="0"/>
              <a:t>due to heterogeneity and different personal stances</a:t>
            </a:r>
            <a:endParaRPr lang="en-US" sz="1600" dirty="0"/>
          </a:p>
        </p:txBody>
      </p:sp>
      <p:sp>
        <p:nvSpPr>
          <p:cNvPr id="21" name="TextBox 20">
            <a:extLst>
              <a:ext uri="{FF2B5EF4-FFF2-40B4-BE49-F238E27FC236}">
                <a16:creationId xmlns:a16="http://schemas.microsoft.com/office/drawing/2014/main" id="{773022F7-F898-49DA-AFC9-DB2E82F57DB9}"/>
              </a:ext>
            </a:extLst>
          </p:cNvPr>
          <p:cNvSpPr txBox="1"/>
          <p:nvPr/>
        </p:nvSpPr>
        <p:spPr>
          <a:xfrm>
            <a:off x="-298058" y="2031416"/>
            <a:ext cx="5501716" cy="338554"/>
          </a:xfrm>
          <a:prstGeom prst="rect">
            <a:avLst/>
          </a:prstGeom>
          <a:noFill/>
        </p:spPr>
        <p:txBody>
          <a:bodyPr wrap="square">
            <a:spAutoFit/>
          </a:bodyPr>
          <a:lstStyle/>
          <a:p>
            <a:pPr algn="ctr"/>
            <a:r>
              <a:rPr lang="de-DE" sz="1600" b="1" dirty="0"/>
              <a:t>1. Party Orientation (left-to-right)</a:t>
            </a:r>
            <a:endParaRPr lang="en-US" sz="1600" dirty="0"/>
          </a:p>
        </p:txBody>
      </p:sp>
      <p:sp>
        <p:nvSpPr>
          <p:cNvPr id="23" name="TextBox 22">
            <a:extLst>
              <a:ext uri="{FF2B5EF4-FFF2-40B4-BE49-F238E27FC236}">
                <a16:creationId xmlns:a16="http://schemas.microsoft.com/office/drawing/2014/main" id="{F812848B-2CE7-44E4-A233-49CD11717DDA}"/>
              </a:ext>
            </a:extLst>
          </p:cNvPr>
          <p:cNvSpPr txBox="1"/>
          <p:nvPr/>
        </p:nvSpPr>
        <p:spPr>
          <a:xfrm>
            <a:off x="5919787" y="5217785"/>
            <a:ext cx="5501716" cy="830997"/>
          </a:xfrm>
          <a:prstGeom prst="rect">
            <a:avLst/>
          </a:prstGeom>
          <a:noFill/>
        </p:spPr>
        <p:txBody>
          <a:bodyPr wrap="square">
            <a:spAutoFit/>
          </a:bodyPr>
          <a:lstStyle/>
          <a:p>
            <a:pPr algn="ctr"/>
            <a:r>
              <a:rPr lang="de-DE" sz="1600" b="1" dirty="0"/>
              <a:t>3. Use of Sentiments &amp; Emotions</a:t>
            </a:r>
          </a:p>
          <a:p>
            <a:pPr algn="ctr"/>
            <a:r>
              <a:rPr lang="de-DE" sz="1600" dirty="0"/>
              <a:t>the more radical, the more sentiments and emotions</a:t>
            </a:r>
            <a:endParaRPr lang="en-US" sz="1600" dirty="0"/>
          </a:p>
        </p:txBody>
      </p:sp>
    </p:spTree>
    <p:extLst>
      <p:ext uri="{BB962C8B-B14F-4D97-AF65-F5344CB8AC3E}">
        <p14:creationId xmlns:p14="http://schemas.microsoft.com/office/powerpoint/2010/main" val="322701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4.1 </a:t>
            </a:r>
            <a:r>
              <a:rPr lang="de-DE" b="1" dirty="0"/>
              <a:t>Sentiment &amp; Emotion Analysis</a:t>
            </a:r>
            <a:endParaRPr lang="en-US" b="1"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8</a:t>
            </a:fld>
            <a:endParaRPr lang="en-US"/>
          </a:p>
        </p:txBody>
      </p:sp>
      <p:graphicFrame>
        <p:nvGraphicFramePr>
          <p:cNvPr id="5" name="Table 4">
            <a:extLst>
              <a:ext uri="{FF2B5EF4-FFF2-40B4-BE49-F238E27FC236}">
                <a16:creationId xmlns:a16="http://schemas.microsoft.com/office/drawing/2014/main" id="{D6A8D28E-4E94-4456-A05C-78D57F7DF157}"/>
              </a:ext>
            </a:extLst>
          </p:cNvPr>
          <p:cNvGraphicFramePr>
            <a:graphicFrameLocks noGrp="1"/>
          </p:cNvGraphicFramePr>
          <p:nvPr>
            <p:extLst>
              <p:ext uri="{D42A27DB-BD31-4B8C-83A1-F6EECF244321}">
                <p14:modId xmlns:p14="http://schemas.microsoft.com/office/powerpoint/2010/main" val="3032632612"/>
              </p:ext>
            </p:extLst>
          </p:nvPr>
        </p:nvGraphicFramePr>
        <p:xfrm>
          <a:off x="1116011" y="1777916"/>
          <a:ext cx="9959977" cy="2923720"/>
        </p:xfrm>
        <a:graphic>
          <a:graphicData uri="http://schemas.openxmlformats.org/drawingml/2006/table">
            <a:tbl>
              <a:tblPr firstRow="1" firstCol="1" bandRow="1"/>
              <a:tblGrid>
                <a:gridCol w="1423989">
                  <a:extLst>
                    <a:ext uri="{9D8B030D-6E8A-4147-A177-3AD203B41FA5}">
                      <a16:colId xmlns:a16="http://schemas.microsoft.com/office/drawing/2014/main" val="1057107166"/>
                    </a:ext>
                  </a:extLst>
                </a:gridCol>
                <a:gridCol w="1428121">
                  <a:extLst>
                    <a:ext uri="{9D8B030D-6E8A-4147-A177-3AD203B41FA5}">
                      <a16:colId xmlns:a16="http://schemas.microsoft.com/office/drawing/2014/main" val="25238815"/>
                    </a:ext>
                  </a:extLst>
                </a:gridCol>
                <a:gridCol w="1426411">
                  <a:extLst>
                    <a:ext uri="{9D8B030D-6E8A-4147-A177-3AD203B41FA5}">
                      <a16:colId xmlns:a16="http://schemas.microsoft.com/office/drawing/2014/main" val="3228222332"/>
                    </a:ext>
                  </a:extLst>
                </a:gridCol>
                <a:gridCol w="1422854">
                  <a:extLst>
                    <a:ext uri="{9D8B030D-6E8A-4147-A177-3AD203B41FA5}">
                      <a16:colId xmlns:a16="http://schemas.microsoft.com/office/drawing/2014/main" val="2508136039"/>
                    </a:ext>
                  </a:extLst>
                </a:gridCol>
                <a:gridCol w="1420008">
                  <a:extLst>
                    <a:ext uri="{9D8B030D-6E8A-4147-A177-3AD203B41FA5}">
                      <a16:colId xmlns:a16="http://schemas.microsoft.com/office/drawing/2014/main" val="458387930"/>
                    </a:ext>
                  </a:extLst>
                </a:gridCol>
                <a:gridCol w="1420008">
                  <a:extLst>
                    <a:ext uri="{9D8B030D-6E8A-4147-A177-3AD203B41FA5}">
                      <a16:colId xmlns:a16="http://schemas.microsoft.com/office/drawing/2014/main" val="2732003892"/>
                    </a:ext>
                  </a:extLst>
                </a:gridCol>
                <a:gridCol w="1418586">
                  <a:extLst>
                    <a:ext uri="{9D8B030D-6E8A-4147-A177-3AD203B41FA5}">
                      <a16:colId xmlns:a16="http://schemas.microsoft.com/office/drawing/2014/main" val="803857914"/>
                    </a:ext>
                  </a:extLst>
                </a:gridCol>
              </a:tblGrid>
              <a:tr h="300568">
                <a:tc>
                  <a:txBody>
                    <a:bodyPr/>
                    <a:lstStyle/>
                    <a:p>
                      <a:endParaRPr lang="en-US" sz="11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SPD</a:t>
                      </a:r>
                    </a:p>
                  </a:txBody>
                  <a:tcPr marL="68580" marR="68580" marT="0" marB="0">
                    <a:solidFill>
                      <a:srgbClr val="C00000"/>
                    </a:solidFill>
                  </a:tcPr>
                </a:tc>
                <a:tc>
                  <a:txBody>
                    <a:bodyPr/>
                    <a:lstStyle/>
                    <a:p>
                      <a:pPr algn="ctr"/>
                      <a:r>
                        <a:rPr lang="de-DE" sz="1100" b="1" dirty="0">
                          <a:solidFill>
                            <a:schemeClr val="bg1"/>
                          </a:solidFill>
                          <a:effectLst/>
                        </a:rPr>
                        <a:t>CDU/CSU</a:t>
                      </a:r>
                      <a:endParaRPr lang="en-US" sz="1100" b="1" dirty="0">
                        <a:solidFill>
                          <a:schemeClr val="bg1"/>
                        </a:solidFill>
                        <a:effectLst/>
                        <a:latin typeface="Montserrat" panose="00000500000000000000" pitchFamily="2"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Greens</a:t>
                      </a:r>
                      <a:endParaRPr lang="en-US" sz="1100" b="1" dirty="0">
                        <a:solidFill>
                          <a:schemeClr val="bg1"/>
                        </a:solidFill>
                        <a:effectLst/>
                        <a:latin typeface="Montserrat" panose="00000500000000000000" pitchFamily="2"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FDP</a:t>
                      </a:r>
                      <a:endParaRPr lang="en-US" sz="1100" b="1" dirty="0">
                        <a:solidFill>
                          <a:schemeClr val="bg1"/>
                        </a:solidFill>
                        <a:effectLst/>
                        <a:latin typeface="Montserrat" panose="00000500000000000000" pitchFamily="2"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AfD</a:t>
                      </a:r>
                      <a:endParaRPr lang="en-US" sz="1100" b="1" dirty="0">
                        <a:solidFill>
                          <a:schemeClr val="bg1"/>
                        </a:solidFill>
                        <a:effectLst/>
                        <a:latin typeface="Montserrat" panose="00000500000000000000" pitchFamily="2" charset="0"/>
                        <a:cs typeface="Arial" panose="020B0604020202020204" pitchFamily="34" charset="0"/>
                      </a:endParaRPr>
                    </a:p>
                  </a:txBody>
                  <a:tcPr marL="68580" marR="68580" marT="0" marB="0">
                    <a:solidFill>
                      <a:srgbClr val="C00000"/>
                    </a:solidFill>
                  </a:tcPr>
                </a:tc>
                <a:tc>
                  <a:txBody>
                    <a:bodyPr/>
                    <a:lstStyle/>
                    <a:p>
                      <a:pPr algn="ctr"/>
                      <a:r>
                        <a:rPr lang="de-DE" sz="1100" b="1" dirty="0">
                          <a:solidFill>
                            <a:schemeClr val="bg1"/>
                          </a:solidFill>
                          <a:effectLst/>
                        </a:rPr>
                        <a:t>Left</a:t>
                      </a:r>
                      <a:endParaRPr lang="en-US" sz="1100" b="1" dirty="0">
                        <a:solidFill>
                          <a:schemeClr val="bg1"/>
                        </a:solidFill>
                        <a:effectLst/>
                        <a:latin typeface="Montserrat" panose="00000500000000000000" pitchFamily="2" charset="0"/>
                        <a:cs typeface="Arial" panose="020B0604020202020204" pitchFamily="34" charset="0"/>
                      </a:endParaRPr>
                    </a:p>
                  </a:txBody>
                  <a:tcPr marL="68580" marR="68580" marT="0" marB="0">
                    <a:solidFill>
                      <a:srgbClr val="C00000"/>
                    </a:solidFill>
                  </a:tcPr>
                </a:tc>
                <a:extLst>
                  <a:ext uri="{0D108BD9-81ED-4DB2-BD59-A6C34878D82A}">
                    <a16:rowId xmlns:a16="http://schemas.microsoft.com/office/drawing/2014/main" val="1930512798"/>
                  </a:ext>
                </a:extLst>
              </a:tr>
              <a:tr h="163947">
                <a:tc>
                  <a:txBody>
                    <a:bodyPr/>
                    <a:lstStyle/>
                    <a:p>
                      <a:r>
                        <a:rPr lang="en-US" sz="900" b="1" dirty="0">
                          <a:solidFill>
                            <a:schemeClr val="bg1"/>
                          </a:solidFill>
                          <a:effectLst/>
                        </a:rPr>
                        <a:t>Sentiment Index</a:t>
                      </a:r>
                      <a:endParaRPr lang="en-US" sz="16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r>
                        <a:rPr lang="en-US" sz="900" dirty="0">
                          <a:effectLst/>
                        </a:rPr>
                        <a:t>-0.6251</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900" dirty="0">
                          <a:effectLst/>
                        </a:rPr>
                        <a:t>-0.6292</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-0.6772</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-0.6981</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-0.7347</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-0.8205</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1863194880"/>
                  </a:ext>
                </a:extLst>
              </a:tr>
              <a:tr h="163947">
                <a:tc>
                  <a:txBody>
                    <a:bodyPr/>
                    <a:lstStyle/>
                    <a:p>
                      <a:r>
                        <a:rPr lang="en-US" sz="900" dirty="0">
                          <a:solidFill>
                            <a:schemeClr val="bg1"/>
                          </a:solidFill>
                          <a:effectLst/>
                        </a:rPr>
                        <a:t>- </a:t>
                      </a:r>
                      <a:r>
                        <a:rPr lang="en-US" sz="900" dirty="0" err="1">
                          <a:solidFill>
                            <a:schemeClr val="bg1"/>
                          </a:solidFill>
                          <a:effectLst/>
                        </a:rPr>
                        <a:t>Syuzhet</a:t>
                      </a:r>
                      <a:r>
                        <a:rPr lang="en-US" sz="900" dirty="0">
                          <a:solidFill>
                            <a:schemeClr val="bg1"/>
                          </a:solidFill>
                          <a:effectLst/>
                        </a:rPr>
                        <a:t> Algorithm</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-0.3347</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-0.3290</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900">
                          <a:effectLst/>
                        </a:rPr>
                        <a:t>-0.3581</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-0.3676</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-0.3954</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-0.4432</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1846399609"/>
                  </a:ext>
                </a:extLst>
              </a:tr>
              <a:tr h="163947">
                <a:tc>
                  <a:txBody>
                    <a:bodyPr/>
                    <a:lstStyle/>
                    <a:p>
                      <a:r>
                        <a:rPr lang="en-US" sz="900" dirty="0">
                          <a:solidFill>
                            <a:schemeClr val="bg1"/>
                          </a:solidFill>
                          <a:effectLst/>
                        </a:rPr>
                        <a:t>- Bing Algorithm</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-0.3985</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900">
                          <a:effectLst/>
                        </a:rPr>
                        <a:t>-0.4065</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-0.4445</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-0.4685</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-0.4910</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-0.5385</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1571546850"/>
                  </a:ext>
                </a:extLst>
              </a:tr>
              <a:tr h="163947">
                <a:tc>
                  <a:txBody>
                    <a:bodyPr/>
                    <a:lstStyle/>
                    <a:p>
                      <a:r>
                        <a:rPr lang="en-US" sz="900" dirty="0">
                          <a:solidFill>
                            <a:schemeClr val="bg1"/>
                          </a:solidFill>
                          <a:effectLst/>
                        </a:rPr>
                        <a:t>- </a:t>
                      </a:r>
                      <a:r>
                        <a:rPr lang="en-US" sz="900" dirty="0" err="1">
                          <a:solidFill>
                            <a:schemeClr val="bg1"/>
                          </a:solidFill>
                          <a:effectLst/>
                        </a:rPr>
                        <a:t>Afinn</a:t>
                      </a:r>
                      <a:r>
                        <a:rPr lang="en-US" sz="900" dirty="0">
                          <a:solidFill>
                            <a:schemeClr val="bg1"/>
                          </a:solidFill>
                          <a:effectLst/>
                        </a:rPr>
                        <a:t> Algorithm</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-1.2819</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900">
                          <a:effectLst/>
                        </a:rPr>
                        <a:t>-1.3075</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-1.3779</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-1.3992</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-1.4697</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-1.6497</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2690195993"/>
                  </a:ext>
                </a:extLst>
              </a:tr>
              <a:tr h="163947">
                <a:tc>
                  <a:txBody>
                    <a:bodyPr/>
                    <a:lstStyle/>
                    <a:p>
                      <a:r>
                        <a:rPr lang="en-US" sz="900" dirty="0">
                          <a:solidFill>
                            <a:schemeClr val="bg1"/>
                          </a:solidFill>
                          <a:effectLst/>
                        </a:rPr>
                        <a:t>- NRC Algorithm</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-0.4852</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-0.4737</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tc>
                  <a:txBody>
                    <a:bodyPr/>
                    <a:lstStyle/>
                    <a:p>
                      <a:pPr algn="ctr"/>
                      <a:r>
                        <a:rPr lang="en-US" sz="900">
                          <a:effectLst/>
                        </a:rPr>
                        <a:t>-0.5283</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-0.5572</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-0.5829</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-0.6505</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extLst>
                  <a:ext uri="{0D108BD9-81ED-4DB2-BD59-A6C34878D82A}">
                    <a16:rowId xmlns:a16="http://schemas.microsoft.com/office/drawing/2014/main" val="654516542"/>
                  </a:ext>
                </a:extLst>
              </a:tr>
              <a:tr h="163947">
                <a:tc>
                  <a:txBody>
                    <a:bodyPr/>
                    <a:lstStyle/>
                    <a:p>
                      <a:r>
                        <a:rPr lang="en-US" sz="900" dirty="0">
                          <a:solidFill>
                            <a:schemeClr val="bg1"/>
                          </a:solidFill>
                          <a:effectLst/>
                        </a:rPr>
                        <a:t>- Positive</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0.4527</a:t>
                      </a:r>
                    </a:p>
                  </a:txBody>
                  <a:tcPr marL="68580" marR="68580" marT="0" marB="0">
                    <a:solidFill>
                      <a:srgbClr val="92D050"/>
                    </a:solidFill>
                  </a:tcPr>
                </a:tc>
                <a:tc>
                  <a:txBody>
                    <a:bodyPr/>
                    <a:lstStyle/>
                    <a:p>
                      <a:pPr algn="ctr"/>
                      <a:r>
                        <a:rPr lang="en-US" sz="900" dirty="0">
                          <a:effectLst/>
                        </a:rPr>
                        <a:t>0.4282</a:t>
                      </a:r>
                    </a:p>
                  </a:txBody>
                  <a:tcPr marL="68580" marR="68580" marT="0" marB="0"/>
                </a:tc>
                <a:tc>
                  <a:txBody>
                    <a:bodyPr/>
                    <a:lstStyle/>
                    <a:p>
                      <a:pPr algn="ctr"/>
                      <a:r>
                        <a:rPr lang="en-US" sz="900" dirty="0">
                          <a:effectLst/>
                        </a:rPr>
                        <a:t>0.4083</a:t>
                      </a:r>
                    </a:p>
                  </a:txBody>
                  <a:tcPr marL="68580" marR="68580" marT="0" marB="0"/>
                </a:tc>
                <a:tc>
                  <a:txBody>
                    <a:bodyPr/>
                    <a:lstStyle/>
                    <a:p>
                      <a:pPr algn="ctr"/>
                      <a:r>
                        <a:rPr lang="en-US" sz="900" dirty="0">
                          <a:effectLst/>
                        </a:rPr>
                        <a:t>0.4166</a:t>
                      </a:r>
                    </a:p>
                  </a:txBody>
                  <a:tcPr marL="68580" marR="68580" marT="0" marB="0"/>
                </a:tc>
                <a:tc>
                  <a:txBody>
                    <a:bodyPr/>
                    <a:lstStyle/>
                    <a:p>
                      <a:pPr algn="ctr"/>
                      <a:r>
                        <a:rPr lang="en-US" sz="900" dirty="0">
                          <a:effectLst/>
                        </a:rPr>
                        <a:t>0.3481</a:t>
                      </a:r>
                    </a:p>
                  </a:txBody>
                  <a:tcPr marL="68580" marR="68580" marT="0" marB="0">
                    <a:solidFill>
                      <a:srgbClr val="FFC000"/>
                    </a:solidFill>
                  </a:tcPr>
                </a:tc>
                <a:tc>
                  <a:txBody>
                    <a:bodyPr/>
                    <a:lstStyle/>
                    <a:p>
                      <a:pPr algn="ctr"/>
                      <a:r>
                        <a:rPr lang="en-US" sz="900" dirty="0">
                          <a:effectLst/>
                        </a:rPr>
                        <a:t>0.3860</a:t>
                      </a:r>
                    </a:p>
                  </a:txBody>
                  <a:tcPr marL="68580" marR="68580" marT="0" marB="0"/>
                </a:tc>
                <a:extLst>
                  <a:ext uri="{0D108BD9-81ED-4DB2-BD59-A6C34878D82A}">
                    <a16:rowId xmlns:a16="http://schemas.microsoft.com/office/drawing/2014/main" val="1542406699"/>
                  </a:ext>
                </a:extLst>
              </a:tr>
              <a:tr h="163947">
                <a:tc>
                  <a:txBody>
                    <a:bodyPr/>
                    <a:lstStyle/>
                    <a:p>
                      <a:r>
                        <a:rPr lang="en-US" sz="900" dirty="0">
                          <a:solidFill>
                            <a:schemeClr val="bg1"/>
                          </a:solidFill>
                          <a:effectLst/>
                        </a:rPr>
                        <a:t>- Negative</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0.2698</a:t>
                      </a:r>
                    </a:p>
                  </a:txBody>
                  <a:tcPr marL="68580" marR="68580" marT="0" marB="0">
                    <a:solidFill>
                      <a:srgbClr val="FFC000"/>
                    </a:solidFill>
                  </a:tcPr>
                </a:tc>
                <a:tc>
                  <a:txBody>
                    <a:bodyPr/>
                    <a:lstStyle/>
                    <a:p>
                      <a:pPr algn="ctr"/>
                      <a:r>
                        <a:rPr lang="en-US" sz="900" dirty="0">
                          <a:effectLst/>
                        </a:rPr>
                        <a:t>0.2744</a:t>
                      </a:r>
                    </a:p>
                  </a:txBody>
                  <a:tcPr marL="68580" marR="68580" marT="0" marB="0"/>
                </a:tc>
                <a:tc>
                  <a:txBody>
                    <a:bodyPr/>
                    <a:lstStyle/>
                    <a:p>
                      <a:pPr algn="ctr"/>
                      <a:r>
                        <a:rPr lang="en-US" sz="900" dirty="0">
                          <a:effectLst/>
                        </a:rPr>
                        <a:t>0.3026</a:t>
                      </a:r>
                    </a:p>
                  </a:txBody>
                  <a:tcPr marL="68580" marR="68580" marT="0" marB="0"/>
                </a:tc>
                <a:tc>
                  <a:txBody>
                    <a:bodyPr/>
                    <a:lstStyle/>
                    <a:p>
                      <a:pPr algn="ctr"/>
                      <a:r>
                        <a:rPr lang="en-US" sz="900" dirty="0">
                          <a:effectLst/>
                        </a:rPr>
                        <a:t>0.3178</a:t>
                      </a:r>
                    </a:p>
                  </a:txBody>
                  <a:tcPr marL="68580" marR="68580" marT="0" marB="0"/>
                </a:tc>
                <a:tc>
                  <a:txBody>
                    <a:bodyPr/>
                    <a:lstStyle/>
                    <a:p>
                      <a:pPr algn="ctr"/>
                      <a:r>
                        <a:rPr lang="en-US" sz="900" dirty="0">
                          <a:effectLst/>
                        </a:rPr>
                        <a:t>0.3217</a:t>
                      </a:r>
                    </a:p>
                  </a:txBody>
                  <a:tcPr marL="68580" marR="68580" marT="0" marB="0"/>
                </a:tc>
                <a:tc>
                  <a:txBody>
                    <a:bodyPr/>
                    <a:lstStyle/>
                    <a:p>
                      <a:pPr algn="ctr"/>
                      <a:r>
                        <a:rPr lang="en-US" sz="900" dirty="0">
                          <a:effectLst/>
                        </a:rPr>
                        <a:t>0.3306</a:t>
                      </a:r>
                    </a:p>
                  </a:txBody>
                  <a:tcPr marL="68580" marR="68580" marT="0" marB="0">
                    <a:solidFill>
                      <a:srgbClr val="92D050"/>
                    </a:solidFill>
                  </a:tcPr>
                </a:tc>
                <a:extLst>
                  <a:ext uri="{0D108BD9-81ED-4DB2-BD59-A6C34878D82A}">
                    <a16:rowId xmlns:a16="http://schemas.microsoft.com/office/drawing/2014/main" val="3897926056"/>
                  </a:ext>
                </a:extLst>
              </a:tr>
              <a:tr h="163947">
                <a:tc>
                  <a:txBody>
                    <a:bodyPr/>
                    <a:lstStyle/>
                    <a:p>
                      <a:r>
                        <a:rPr lang="en-US" sz="900" b="1" dirty="0">
                          <a:solidFill>
                            <a:schemeClr val="bg1"/>
                          </a:solidFill>
                          <a:effectLst/>
                        </a:rPr>
                        <a:t>Intensity Index</a:t>
                      </a:r>
                      <a:endParaRPr lang="en-US" sz="1600" b="1"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70C0"/>
                    </a:solidFill>
                  </a:tcPr>
                </a:tc>
                <a:tc>
                  <a:txBody>
                    <a:bodyPr/>
                    <a:lstStyle/>
                    <a:p>
                      <a:pPr algn="ctr"/>
                      <a:r>
                        <a:rPr lang="en-US" sz="900">
                          <a:effectLst/>
                        </a:rPr>
                        <a:t>0.8844</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0.8871</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a:effectLst/>
                        </a:rPr>
                        <a:t>0.8876</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0.8703</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FFC000"/>
                    </a:solidFill>
                  </a:tcPr>
                </a:tc>
                <a:tc>
                  <a:txBody>
                    <a:bodyPr/>
                    <a:lstStyle/>
                    <a:p>
                      <a:pPr algn="ctr"/>
                      <a:r>
                        <a:rPr lang="en-US" sz="900">
                          <a:effectLst/>
                        </a:rPr>
                        <a:t>0.8840</a:t>
                      </a:r>
                      <a:endParaRPr lang="en-US" sz="160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tc>
                <a:tc>
                  <a:txBody>
                    <a:bodyPr/>
                    <a:lstStyle/>
                    <a:p>
                      <a:pPr algn="ctr"/>
                      <a:r>
                        <a:rPr lang="en-US" sz="900" dirty="0">
                          <a:effectLst/>
                        </a:rPr>
                        <a:t>0.9238</a:t>
                      </a:r>
                      <a:endParaRPr lang="en-US" sz="16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92D050"/>
                    </a:solidFill>
                  </a:tcPr>
                </a:tc>
                <a:extLst>
                  <a:ext uri="{0D108BD9-81ED-4DB2-BD59-A6C34878D82A}">
                    <a16:rowId xmlns:a16="http://schemas.microsoft.com/office/drawing/2014/main" val="2120279842"/>
                  </a:ext>
                </a:extLst>
              </a:tr>
              <a:tr h="163947">
                <a:tc>
                  <a:txBody>
                    <a:bodyPr/>
                    <a:lstStyle/>
                    <a:p>
                      <a:r>
                        <a:rPr lang="en-US" sz="900" dirty="0">
                          <a:solidFill>
                            <a:schemeClr val="bg1"/>
                          </a:solidFill>
                          <a:effectLst/>
                        </a:rPr>
                        <a:t>- Anger</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0.0618</a:t>
                      </a:r>
                    </a:p>
                  </a:txBody>
                  <a:tcPr marL="68580" marR="68580" marT="0" marB="0"/>
                </a:tc>
                <a:tc>
                  <a:txBody>
                    <a:bodyPr/>
                    <a:lstStyle/>
                    <a:p>
                      <a:pPr algn="ctr"/>
                      <a:r>
                        <a:rPr lang="en-US" sz="900" dirty="0">
                          <a:effectLst/>
                        </a:rPr>
                        <a:t>0.0611</a:t>
                      </a:r>
                    </a:p>
                  </a:txBody>
                  <a:tcPr marL="68580" marR="68580" marT="0" marB="0">
                    <a:solidFill>
                      <a:srgbClr val="FFC000"/>
                    </a:solidFill>
                  </a:tcPr>
                </a:tc>
                <a:tc>
                  <a:txBody>
                    <a:bodyPr/>
                    <a:lstStyle/>
                    <a:p>
                      <a:pPr algn="ctr"/>
                      <a:r>
                        <a:rPr lang="en-US" sz="900" dirty="0">
                          <a:effectLst/>
                        </a:rPr>
                        <a:t>0.0729</a:t>
                      </a:r>
                    </a:p>
                  </a:txBody>
                  <a:tcPr marL="68580" marR="68580" marT="0" marB="0"/>
                </a:tc>
                <a:tc>
                  <a:txBody>
                    <a:bodyPr/>
                    <a:lstStyle/>
                    <a:p>
                      <a:pPr algn="ctr"/>
                      <a:r>
                        <a:rPr lang="en-US" sz="900" dirty="0">
                          <a:effectLst/>
                        </a:rPr>
                        <a:t>0.0699</a:t>
                      </a:r>
                    </a:p>
                  </a:txBody>
                  <a:tcPr marL="68580" marR="68580" marT="0" marB="0"/>
                </a:tc>
                <a:tc>
                  <a:txBody>
                    <a:bodyPr/>
                    <a:lstStyle/>
                    <a:p>
                      <a:pPr algn="ctr"/>
                      <a:r>
                        <a:rPr lang="en-US" sz="900" dirty="0">
                          <a:effectLst/>
                        </a:rPr>
                        <a:t>0.0866</a:t>
                      </a:r>
                    </a:p>
                  </a:txBody>
                  <a:tcPr marL="68580" marR="68580" marT="0" marB="0">
                    <a:solidFill>
                      <a:srgbClr val="92D050"/>
                    </a:solidFill>
                  </a:tcPr>
                </a:tc>
                <a:tc>
                  <a:txBody>
                    <a:bodyPr/>
                    <a:lstStyle/>
                    <a:p>
                      <a:pPr algn="ctr"/>
                      <a:r>
                        <a:rPr lang="en-US" sz="900" dirty="0">
                          <a:effectLst/>
                        </a:rPr>
                        <a:t>0.0764</a:t>
                      </a:r>
                    </a:p>
                  </a:txBody>
                  <a:tcPr marL="68580" marR="68580" marT="0" marB="0"/>
                </a:tc>
                <a:extLst>
                  <a:ext uri="{0D108BD9-81ED-4DB2-BD59-A6C34878D82A}">
                    <a16:rowId xmlns:a16="http://schemas.microsoft.com/office/drawing/2014/main" val="1961553906"/>
                  </a:ext>
                </a:extLst>
              </a:tr>
              <a:tr h="163947">
                <a:tc>
                  <a:txBody>
                    <a:bodyPr/>
                    <a:lstStyle/>
                    <a:p>
                      <a:r>
                        <a:rPr lang="en-US" sz="900" dirty="0">
                          <a:solidFill>
                            <a:schemeClr val="bg1"/>
                          </a:solidFill>
                          <a:effectLst/>
                        </a:rPr>
                        <a:t>- Anticipation</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0.1488</a:t>
                      </a:r>
                    </a:p>
                  </a:txBody>
                  <a:tcPr marL="68580" marR="68580" marT="0" marB="0"/>
                </a:tc>
                <a:tc>
                  <a:txBody>
                    <a:bodyPr/>
                    <a:lstStyle/>
                    <a:p>
                      <a:pPr algn="ctr"/>
                      <a:r>
                        <a:rPr lang="en-US" sz="900" dirty="0">
                          <a:effectLst/>
                        </a:rPr>
                        <a:t>0.1496</a:t>
                      </a:r>
                    </a:p>
                  </a:txBody>
                  <a:tcPr marL="68580" marR="68580" marT="0" marB="0"/>
                </a:tc>
                <a:tc>
                  <a:txBody>
                    <a:bodyPr/>
                    <a:lstStyle/>
                    <a:p>
                      <a:pPr algn="ctr"/>
                      <a:r>
                        <a:rPr lang="en-US" sz="900" dirty="0">
                          <a:effectLst/>
                        </a:rPr>
                        <a:t>0.1437</a:t>
                      </a:r>
                    </a:p>
                  </a:txBody>
                  <a:tcPr marL="68580" marR="68580" marT="0" marB="0"/>
                </a:tc>
                <a:tc>
                  <a:txBody>
                    <a:bodyPr/>
                    <a:lstStyle/>
                    <a:p>
                      <a:pPr algn="ctr"/>
                      <a:r>
                        <a:rPr lang="en-US" sz="900" dirty="0">
                          <a:effectLst/>
                        </a:rPr>
                        <a:t>0.1379</a:t>
                      </a:r>
                    </a:p>
                  </a:txBody>
                  <a:tcPr marL="68580" marR="68580" marT="0" marB="0"/>
                </a:tc>
                <a:tc>
                  <a:txBody>
                    <a:bodyPr/>
                    <a:lstStyle/>
                    <a:p>
                      <a:pPr algn="ctr"/>
                      <a:r>
                        <a:rPr lang="en-US" sz="900" dirty="0">
                          <a:effectLst/>
                        </a:rPr>
                        <a:t>0.1370</a:t>
                      </a:r>
                    </a:p>
                  </a:txBody>
                  <a:tcPr marL="68580" marR="68580" marT="0" marB="0">
                    <a:solidFill>
                      <a:srgbClr val="FFC000"/>
                    </a:solidFill>
                  </a:tcPr>
                </a:tc>
                <a:tc>
                  <a:txBody>
                    <a:bodyPr/>
                    <a:lstStyle/>
                    <a:p>
                      <a:pPr algn="ctr"/>
                      <a:r>
                        <a:rPr lang="en-US" sz="900" dirty="0">
                          <a:effectLst/>
                        </a:rPr>
                        <a:t>0.1565</a:t>
                      </a:r>
                    </a:p>
                  </a:txBody>
                  <a:tcPr marL="68580" marR="68580" marT="0" marB="0">
                    <a:solidFill>
                      <a:srgbClr val="92D050"/>
                    </a:solidFill>
                  </a:tcPr>
                </a:tc>
                <a:extLst>
                  <a:ext uri="{0D108BD9-81ED-4DB2-BD59-A6C34878D82A}">
                    <a16:rowId xmlns:a16="http://schemas.microsoft.com/office/drawing/2014/main" val="1938801672"/>
                  </a:ext>
                </a:extLst>
              </a:tr>
              <a:tr h="163947">
                <a:tc>
                  <a:txBody>
                    <a:bodyPr/>
                    <a:lstStyle/>
                    <a:p>
                      <a:r>
                        <a:rPr lang="en-US" sz="900" dirty="0">
                          <a:solidFill>
                            <a:schemeClr val="bg1"/>
                          </a:solidFill>
                          <a:effectLst/>
                        </a:rPr>
                        <a:t>- Disgust</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0.0376</a:t>
                      </a:r>
                    </a:p>
                  </a:txBody>
                  <a:tcPr marL="68580" marR="68580" marT="0" marB="0"/>
                </a:tc>
                <a:tc>
                  <a:txBody>
                    <a:bodyPr/>
                    <a:lstStyle/>
                    <a:p>
                      <a:pPr algn="ctr"/>
                      <a:r>
                        <a:rPr lang="en-US" sz="900" dirty="0">
                          <a:effectLst/>
                        </a:rPr>
                        <a:t>0.0369</a:t>
                      </a:r>
                    </a:p>
                  </a:txBody>
                  <a:tcPr marL="68580" marR="68580" marT="0" marB="0">
                    <a:solidFill>
                      <a:srgbClr val="FFC000"/>
                    </a:solidFill>
                  </a:tcPr>
                </a:tc>
                <a:tc>
                  <a:txBody>
                    <a:bodyPr/>
                    <a:lstStyle/>
                    <a:p>
                      <a:pPr algn="ctr"/>
                      <a:r>
                        <a:rPr lang="en-US" sz="900" dirty="0">
                          <a:effectLst/>
                        </a:rPr>
                        <a:t>0.0418</a:t>
                      </a:r>
                    </a:p>
                  </a:txBody>
                  <a:tcPr marL="68580" marR="68580" marT="0" marB="0"/>
                </a:tc>
                <a:tc>
                  <a:txBody>
                    <a:bodyPr/>
                    <a:lstStyle/>
                    <a:p>
                      <a:pPr algn="ctr"/>
                      <a:r>
                        <a:rPr lang="en-US" sz="900" dirty="0">
                          <a:effectLst/>
                        </a:rPr>
                        <a:t>0.0395</a:t>
                      </a:r>
                    </a:p>
                  </a:txBody>
                  <a:tcPr marL="68580" marR="68580" marT="0" marB="0"/>
                </a:tc>
                <a:tc>
                  <a:txBody>
                    <a:bodyPr/>
                    <a:lstStyle/>
                    <a:p>
                      <a:pPr algn="ctr"/>
                      <a:r>
                        <a:rPr lang="en-US" sz="900" dirty="0">
                          <a:effectLst/>
                        </a:rPr>
                        <a:t>0.0544</a:t>
                      </a:r>
                    </a:p>
                  </a:txBody>
                  <a:tcPr marL="68580" marR="68580" marT="0" marB="0">
                    <a:solidFill>
                      <a:srgbClr val="92D050"/>
                    </a:solidFill>
                  </a:tcPr>
                </a:tc>
                <a:tc>
                  <a:txBody>
                    <a:bodyPr/>
                    <a:lstStyle/>
                    <a:p>
                      <a:pPr algn="ctr"/>
                      <a:r>
                        <a:rPr lang="en-US" sz="900" dirty="0">
                          <a:effectLst/>
                        </a:rPr>
                        <a:t>0.0461</a:t>
                      </a:r>
                    </a:p>
                  </a:txBody>
                  <a:tcPr marL="68580" marR="68580" marT="0" marB="0"/>
                </a:tc>
                <a:extLst>
                  <a:ext uri="{0D108BD9-81ED-4DB2-BD59-A6C34878D82A}">
                    <a16:rowId xmlns:a16="http://schemas.microsoft.com/office/drawing/2014/main" val="1328805386"/>
                  </a:ext>
                </a:extLst>
              </a:tr>
              <a:tr h="163947">
                <a:tc>
                  <a:txBody>
                    <a:bodyPr/>
                    <a:lstStyle/>
                    <a:p>
                      <a:r>
                        <a:rPr lang="en-US" sz="900" dirty="0">
                          <a:solidFill>
                            <a:schemeClr val="bg1"/>
                          </a:solidFill>
                          <a:effectLst/>
                        </a:rPr>
                        <a:t>- Fear</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0.0979</a:t>
                      </a:r>
                    </a:p>
                  </a:txBody>
                  <a:tcPr marL="68580" marR="68580" marT="0" marB="0">
                    <a:solidFill>
                      <a:srgbClr val="FFC000"/>
                    </a:solidFill>
                  </a:tcPr>
                </a:tc>
                <a:tc>
                  <a:txBody>
                    <a:bodyPr/>
                    <a:lstStyle/>
                    <a:p>
                      <a:pPr algn="ctr"/>
                      <a:r>
                        <a:rPr lang="en-US" sz="900" dirty="0">
                          <a:effectLst/>
                        </a:rPr>
                        <a:t>0.0989</a:t>
                      </a:r>
                    </a:p>
                  </a:txBody>
                  <a:tcPr marL="68580" marR="68580" marT="0" marB="0"/>
                </a:tc>
                <a:tc>
                  <a:txBody>
                    <a:bodyPr/>
                    <a:lstStyle/>
                    <a:p>
                      <a:pPr algn="ctr"/>
                      <a:r>
                        <a:rPr lang="en-US" sz="900" dirty="0">
                          <a:effectLst/>
                        </a:rPr>
                        <a:t>0.1056</a:t>
                      </a:r>
                    </a:p>
                  </a:txBody>
                  <a:tcPr marL="68580" marR="68580" marT="0" marB="0"/>
                </a:tc>
                <a:tc>
                  <a:txBody>
                    <a:bodyPr/>
                    <a:lstStyle/>
                    <a:p>
                      <a:pPr algn="ctr"/>
                      <a:r>
                        <a:rPr lang="en-US" sz="900" dirty="0">
                          <a:effectLst/>
                        </a:rPr>
                        <a:t>0.1031</a:t>
                      </a:r>
                    </a:p>
                  </a:txBody>
                  <a:tcPr marL="68580" marR="68580" marT="0" marB="0"/>
                </a:tc>
                <a:tc>
                  <a:txBody>
                    <a:bodyPr/>
                    <a:lstStyle/>
                    <a:p>
                      <a:pPr algn="ctr"/>
                      <a:r>
                        <a:rPr lang="en-US" sz="900" dirty="0">
                          <a:effectLst/>
                        </a:rPr>
                        <a:t>0.1189</a:t>
                      </a:r>
                    </a:p>
                  </a:txBody>
                  <a:tcPr marL="68580" marR="68580" marT="0" marB="0">
                    <a:solidFill>
                      <a:srgbClr val="92D050"/>
                    </a:solidFill>
                  </a:tcPr>
                </a:tc>
                <a:tc>
                  <a:txBody>
                    <a:bodyPr/>
                    <a:lstStyle/>
                    <a:p>
                      <a:pPr algn="ctr"/>
                      <a:r>
                        <a:rPr lang="en-US" sz="900" dirty="0">
                          <a:effectLst/>
                        </a:rPr>
                        <a:t>0.1156</a:t>
                      </a:r>
                    </a:p>
                  </a:txBody>
                  <a:tcPr marL="68580" marR="68580" marT="0" marB="0"/>
                </a:tc>
                <a:extLst>
                  <a:ext uri="{0D108BD9-81ED-4DB2-BD59-A6C34878D82A}">
                    <a16:rowId xmlns:a16="http://schemas.microsoft.com/office/drawing/2014/main" val="2049933484"/>
                  </a:ext>
                </a:extLst>
              </a:tr>
              <a:tr h="163947">
                <a:tc>
                  <a:txBody>
                    <a:bodyPr/>
                    <a:lstStyle/>
                    <a:p>
                      <a:r>
                        <a:rPr lang="en-US" sz="900" dirty="0">
                          <a:solidFill>
                            <a:schemeClr val="bg1"/>
                          </a:solidFill>
                          <a:effectLst/>
                        </a:rPr>
                        <a:t>- Joy</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0.1041</a:t>
                      </a:r>
                    </a:p>
                  </a:txBody>
                  <a:tcPr marL="68580" marR="68580" marT="0" marB="0"/>
                </a:tc>
                <a:tc>
                  <a:txBody>
                    <a:bodyPr/>
                    <a:lstStyle/>
                    <a:p>
                      <a:pPr algn="ctr"/>
                      <a:r>
                        <a:rPr lang="en-US" sz="900" dirty="0">
                          <a:effectLst/>
                        </a:rPr>
                        <a:t>0.1107</a:t>
                      </a:r>
                    </a:p>
                  </a:txBody>
                  <a:tcPr marL="68580" marR="68580" marT="0" marB="0">
                    <a:solidFill>
                      <a:srgbClr val="92D050"/>
                    </a:solidFill>
                  </a:tcPr>
                </a:tc>
                <a:tc>
                  <a:txBody>
                    <a:bodyPr/>
                    <a:lstStyle/>
                    <a:p>
                      <a:pPr algn="ctr"/>
                      <a:r>
                        <a:rPr lang="en-US" sz="900" dirty="0">
                          <a:effectLst/>
                        </a:rPr>
                        <a:t>0.0969</a:t>
                      </a:r>
                    </a:p>
                  </a:txBody>
                  <a:tcPr marL="68580" marR="68580" marT="0" marB="0"/>
                </a:tc>
                <a:tc>
                  <a:txBody>
                    <a:bodyPr/>
                    <a:lstStyle/>
                    <a:p>
                      <a:pPr algn="ctr"/>
                      <a:r>
                        <a:rPr lang="en-US" sz="900" dirty="0">
                          <a:effectLst/>
                        </a:rPr>
                        <a:t>0.0958</a:t>
                      </a:r>
                    </a:p>
                  </a:txBody>
                  <a:tcPr marL="68580" marR="68580" marT="0" marB="0"/>
                </a:tc>
                <a:tc>
                  <a:txBody>
                    <a:bodyPr/>
                    <a:lstStyle/>
                    <a:p>
                      <a:pPr algn="ctr"/>
                      <a:r>
                        <a:rPr lang="en-US" sz="900" dirty="0">
                          <a:effectLst/>
                        </a:rPr>
                        <a:t>0.0843</a:t>
                      </a:r>
                    </a:p>
                  </a:txBody>
                  <a:tcPr marL="68580" marR="68580" marT="0" marB="0">
                    <a:solidFill>
                      <a:srgbClr val="FFC000"/>
                    </a:solidFill>
                  </a:tcPr>
                </a:tc>
                <a:tc>
                  <a:txBody>
                    <a:bodyPr/>
                    <a:lstStyle/>
                    <a:p>
                      <a:pPr algn="ctr"/>
                      <a:r>
                        <a:rPr lang="en-US" sz="900" dirty="0">
                          <a:effectLst/>
                        </a:rPr>
                        <a:t>0.1041</a:t>
                      </a:r>
                    </a:p>
                  </a:txBody>
                  <a:tcPr marL="68580" marR="68580" marT="0" marB="0"/>
                </a:tc>
                <a:extLst>
                  <a:ext uri="{0D108BD9-81ED-4DB2-BD59-A6C34878D82A}">
                    <a16:rowId xmlns:a16="http://schemas.microsoft.com/office/drawing/2014/main" val="462629023"/>
                  </a:ext>
                </a:extLst>
              </a:tr>
              <a:tr h="163947">
                <a:tc>
                  <a:txBody>
                    <a:bodyPr/>
                    <a:lstStyle/>
                    <a:p>
                      <a:r>
                        <a:rPr lang="en-US" sz="900" dirty="0">
                          <a:solidFill>
                            <a:schemeClr val="bg1"/>
                          </a:solidFill>
                          <a:effectLst/>
                        </a:rPr>
                        <a:t>- Sadness</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0.1374</a:t>
                      </a:r>
                    </a:p>
                  </a:txBody>
                  <a:tcPr marL="68580" marR="68580" marT="0" marB="0">
                    <a:solidFill>
                      <a:srgbClr val="FFC000"/>
                    </a:solidFill>
                  </a:tcPr>
                </a:tc>
                <a:tc>
                  <a:txBody>
                    <a:bodyPr/>
                    <a:lstStyle/>
                    <a:p>
                      <a:pPr algn="ctr"/>
                      <a:r>
                        <a:rPr lang="en-US" sz="900" dirty="0">
                          <a:effectLst/>
                        </a:rPr>
                        <a:t>0.1458</a:t>
                      </a:r>
                    </a:p>
                  </a:txBody>
                  <a:tcPr marL="68580" marR="68580" marT="0" marB="0"/>
                </a:tc>
                <a:tc>
                  <a:txBody>
                    <a:bodyPr/>
                    <a:lstStyle/>
                    <a:p>
                      <a:pPr algn="ctr"/>
                      <a:r>
                        <a:rPr lang="en-US" sz="900" dirty="0">
                          <a:effectLst/>
                        </a:rPr>
                        <a:t>0.1552</a:t>
                      </a:r>
                    </a:p>
                  </a:txBody>
                  <a:tcPr marL="68580" marR="68580" marT="0" marB="0"/>
                </a:tc>
                <a:tc>
                  <a:txBody>
                    <a:bodyPr/>
                    <a:lstStyle/>
                    <a:p>
                      <a:pPr algn="ctr"/>
                      <a:r>
                        <a:rPr lang="en-US" sz="900" dirty="0">
                          <a:effectLst/>
                        </a:rPr>
                        <a:t>0.1574</a:t>
                      </a:r>
                    </a:p>
                  </a:txBody>
                  <a:tcPr marL="68580" marR="68580" marT="0" marB="0"/>
                </a:tc>
                <a:tc>
                  <a:txBody>
                    <a:bodyPr/>
                    <a:lstStyle/>
                    <a:p>
                      <a:pPr algn="ctr"/>
                      <a:r>
                        <a:rPr lang="en-US" sz="900" dirty="0">
                          <a:effectLst/>
                        </a:rPr>
                        <a:t>0.1705</a:t>
                      </a:r>
                    </a:p>
                  </a:txBody>
                  <a:tcPr marL="68580" marR="68580" marT="0" marB="0"/>
                </a:tc>
                <a:tc>
                  <a:txBody>
                    <a:bodyPr/>
                    <a:lstStyle/>
                    <a:p>
                      <a:pPr algn="ctr"/>
                      <a:r>
                        <a:rPr lang="en-US" sz="900" dirty="0">
                          <a:effectLst/>
                        </a:rPr>
                        <a:t>0.1744</a:t>
                      </a:r>
                    </a:p>
                  </a:txBody>
                  <a:tcPr marL="68580" marR="68580" marT="0" marB="0">
                    <a:solidFill>
                      <a:srgbClr val="92D050"/>
                    </a:solidFill>
                  </a:tcPr>
                </a:tc>
                <a:extLst>
                  <a:ext uri="{0D108BD9-81ED-4DB2-BD59-A6C34878D82A}">
                    <a16:rowId xmlns:a16="http://schemas.microsoft.com/office/drawing/2014/main" val="749787429"/>
                  </a:ext>
                </a:extLst>
              </a:tr>
              <a:tr h="163947">
                <a:tc>
                  <a:txBody>
                    <a:bodyPr/>
                    <a:lstStyle/>
                    <a:p>
                      <a:r>
                        <a:rPr lang="en-US" sz="900" dirty="0">
                          <a:solidFill>
                            <a:schemeClr val="bg1"/>
                          </a:solidFill>
                          <a:effectLst/>
                        </a:rPr>
                        <a:t>- Surprise</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0.0728</a:t>
                      </a:r>
                    </a:p>
                  </a:txBody>
                  <a:tcPr marL="68580" marR="68580" marT="0" marB="0">
                    <a:solidFill>
                      <a:srgbClr val="92D050"/>
                    </a:solidFill>
                  </a:tcPr>
                </a:tc>
                <a:tc>
                  <a:txBody>
                    <a:bodyPr/>
                    <a:lstStyle/>
                    <a:p>
                      <a:pPr algn="ctr"/>
                      <a:r>
                        <a:rPr lang="en-US" sz="900" dirty="0">
                          <a:effectLst/>
                        </a:rPr>
                        <a:t>0.0666</a:t>
                      </a:r>
                    </a:p>
                  </a:txBody>
                  <a:tcPr marL="68580" marR="68580" marT="0" marB="0"/>
                </a:tc>
                <a:tc>
                  <a:txBody>
                    <a:bodyPr/>
                    <a:lstStyle/>
                    <a:p>
                      <a:pPr algn="ctr"/>
                      <a:r>
                        <a:rPr lang="en-US" sz="900" dirty="0">
                          <a:effectLst/>
                        </a:rPr>
                        <a:t>0.0679</a:t>
                      </a:r>
                    </a:p>
                  </a:txBody>
                  <a:tcPr marL="68580" marR="68580" marT="0" marB="0"/>
                </a:tc>
                <a:tc>
                  <a:txBody>
                    <a:bodyPr/>
                    <a:lstStyle/>
                    <a:p>
                      <a:pPr algn="ctr"/>
                      <a:r>
                        <a:rPr lang="en-US" sz="900" dirty="0">
                          <a:effectLst/>
                        </a:rPr>
                        <a:t>0.0687</a:t>
                      </a:r>
                    </a:p>
                  </a:txBody>
                  <a:tcPr marL="68580" marR="68580" marT="0" marB="0"/>
                </a:tc>
                <a:tc>
                  <a:txBody>
                    <a:bodyPr/>
                    <a:lstStyle/>
                    <a:p>
                      <a:pPr algn="ctr"/>
                      <a:r>
                        <a:rPr lang="en-US" sz="900" dirty="0">
                          <a:effectLst/>
                        </a:rPr>
                        <a:t>0.0553</a:t>
                      </a:r>
                    </a:p>
                  </a:txBody>
                  <a:tcPr marL="68580" marR="68580" marT="0" marB="0">
                    <a:solidFill>
                      <a:srgbClr val="FFC000"/>
                    </a:solidFill>
                  </a:tcPr>
                </a:tc>
                <a:tc>
                  <a:txBody>
                    <a:bodyPr/>
                    <a:lstStyle/>
                    <a:p>
                      <a:pPr algn="ctr"/>
                      <a:r>
                        <a:rPr lang="en-US" sz="900" dirty="0">
                          <a:effectLst/>
                        </a:rPr>
                        <a:t>0.0566</a:t>
                      </a:r>
                    </a:p>
                  </a:txBody>
                  <a:tcPr marL="68580" marR="68580" marT="0" marB="0"/>
                </a:tc>
                <a:extLst>
                  <a:ext uri="{0D108BD9-81ED-4DB2-BD59-A6C34878D82A}">
                    <a16:rowId xmlns:a16="http://schemas.microsoft.com/office/drawing/2014/main" val="3390716146"/>
                  </a:ext>
                </a:extLst>
              </a:tr>
              <a:tr h="163947">
                <a:tc>
                  <a:txBody>
                    <a:bodyPr/>
                    <a:lstStyle/>
                    <a:p>
                      <a:r>
                        <a:rPr lang="en-US" sz="900" dirty="0">
                          <a:solidFill>
                            <a:schemeClr val="bg1"/>
                          </a:solidFill>
                          <a:effectLst/>
                        </a:rPr>
                        <a:t>- Trust</a:t>
                      </a:r>
                      <a:endParaRPr lang="en-US" sz="1600" dirty="0">
                        <a:solidFill>
                          <a:schemeClr val="bg1"/>
                        </a:solidFill>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solidFill>
                      <a:srgbClr val="002060"/>
                    </a:solidFill>
                  </a:tcPr>
                </a:tc>
                <a:tc>
                  <a:txBody>
                    <a:bodyPr/>
                    <a:lstStyle/>
                    <a:p>
                      <a:pPr algn="ctr"/>
                      <a:r>
                        <a:rPr lang="en-US" sz="900" dirty="0">
                          <a:effectLst/>
                        </a:rPr>
                        <a:t>0.2168</a:t>
                      </a:r>
                    </a:p>
                  </a:txBody>
                  <a:tcPr marL="68580" marR="68580" marT="0" marB="0"/>
                </a:tc>
                <a:tc>
                  <a:txBody>
                    <a:bodyPr/>
                    <a:lstStyle/>
                    <a:p>
                      <a:pPr algn="ctr"/>
                      <a:r>
                        <a:rPr lang="en-US" sz="900" dirty="0">
                          <a:effectLst/>
                        </a:rPr>
                        <a:t>0.2174</a:t>
                      </a:r>
                    </a:p>
                  </a:txBody>
                  <a:tcPr marL="68580" marR="68580" marT="0" marB="0">
                    <a:solidFill>
                      <a:srgbClr val="92D050"/>
                    </a:solidFill>
                  </a:tcPr>
                </a:tc>
                <a:tc>
                  <a:txBody>
                    <a:bodyPr/>
                    <a:lstStyle/>
                    <a:p>
                      <a:pPr algn="ctr"/>
                      <a:r>
                        <a:rPr lang="en-US" sz="900" dirty="0">
                          <a:effectLst/>
                        </a:rPr>
                        <a:t>0.1940</a:t>
                      </a:r>
                    </a:p>
                  </a:txBody>
                  <a:tcPr marL="68580" marR="68580" marT="0" marB="0"/>
                </a:tc>
                <a:tc>
                  <a:txBody>
                    <a:bodyPr/>
                    <a:lstStyle/>
                    <a:p>
                      <a:pPr algn="ctr"/>
                      <a:r>
                        <a:rPr lang="en-US" sz="900" dirty="0">
                          <a:effectLst/>
                        </a:rPr>
                        <a:t>0.1981</a:t>
                      </a:r>
                    </a:p>
                  </a:txBody>
                  <a:tcPr marL="68580" marR="68580" marT="0" marB="0"/>
                </a:tc>
                <a:tc>
                  <a:txBody>
                    <a:bodyPr/>
                    <a:lstStyle/>
                    <a:p>
                      <a:pPr algn="ctr"/>
                      <a:r>
                        <a:rPr lang="en-US" sz="900" dirty="0">
                          <a:effectLst/>
                        </a:rPr>
                        <a:t>0.1769</a:t>
                      </a:r>
                    </a:p>
                  </a:txBody>
                  <a:tcPr marL="68580" marR="68580" marT="0" marB="0">
                    <a:solidFill>
                      <a:srgbClr val="FFC000"/>
                    </a:solidFill>
                  </a:tcPr>
                </a:tc>
                <a:tc>
                  <a:txBody>
                    <a:bodyPr/>
                    <a:lstStyle/>
                    <a:p>
                      <a:pPr algn="ctr"/>
                      <a:r>
                        <a:rPr lang="en-US" sz="900" dirty="0">
                          <a:effectLst/>
                        </a:rPr>
                        <a:t>0.1940</a:t>
                      </a:r>
                    </a:p>
                  </a:txBody>
                  <a:tcPr marL="68580" marR="68580" marT="0" marB="0"/>
                </a:tc>
                <a:extLst>
                  <a:ext uri="{0D108BD9-81ED-4DB2-BD59-A6C34878D82A}">
                    <a16:rowId xmlns:a16="http://schemas.microsoft.com/office/drawing/2014/main" val="1189104763"/>
                  </a:ext>
                </a:extLst>
              </a:tr>
            </a:tbl>
          </a:graphicData>
        </a:graphic>
      </p:graphicFrame>
      <p:pic>
        <p:nvPicPr>
          <p:cNvPr id="6" name="Picture 2">
            <a:extLst>
              <a:ext uri="{FF2B5EF4-FFF2-40B4-BE49-F238E27FC236}">
                <a16:creationId xmlns:a16="http://schemas.microsoft.com/office/drawing/2014/main" id="{CF112E68-A640-4B31-9CEC-0BC63FA56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037" y="132416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020A5B5-26B4-4E18-B7C0-1E5ADB1E7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4100" y="1324161"/>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EB2F071B-D9A8-435F-B5ED-EA1D7D62F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7249" y="1324161"/>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D4B2120-36EE-448B-BB96-6E4CA3E281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0246" y="1324161"/>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4C611FD-76FE-4244-A53A-B739569954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6634" y="1324161"/>
            <a:ext cx="570666" cy="36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a:extLst>
              <a:ext uri="{FF2B5EF4-FFF2-40B4-BE49-F238E27FC236}">
                <a16:creationId xmlns:a16="http://schemas.microsoft.com/office/drawing/2014/main" id="{AB1033A1-015E-431E-9250-D6179B1813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8057" y="1396642"/>
            <a:ext cx="720000" cy="2150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4BC148-6E83-44A5-978F-F15299025C2A}"/>
              </a:ext>
            </a:extLst>
          </p:cNvPr>
          <p:cNvSpPr txBox="1"/>
          <p:nvPr/>
        </p:nvSpPr>
        <p:spPr>
          <a:xfrm>
            <a:off x="838200" y="4874256"/>
            <a:ext cx="10515600" cy="1846659"/>
          </a:xfrm>
          <a:prstGeom prst="rect">
            <a:avLst/>
          </a:prstGeom>
          <a:noFill/>
        </p:spPr>
        <p:txBody>
          <a:bodyPr wrap="square">
            <a:spAutoFit/>
          </a:bodyPr>
          <a:lstStyle/>
          <a:p>
            <a:r>
              <a:rPr lang="de-DE" sz="1800" b="1" dirty="0"/>
              <a:t>Takeaways:</a:t>
            </a:r>
            <a:endParaRPr lang="en-US" dirty="0"/>
          </a:p>
          <a:p>
            <a:pPr marL="285750" indent="-285750">
              <a:buFont typeface="Wingdings" panose="05000000000000000000" pitchFamily="2" charset="2"/>
              <a:buChar char="§"/>
            </a:pPr>
            <a:r>
              <a:rPr lang="en-US" sz="1600" dirty="0"/>
              <a:t>Sentiments: the SPD and CDU/CSU have held the most positively connoted campaign efforts, whereas the Left has issued the most negatively oriented tweets</a:t>
            </a:r>
          </a:p>
          <a:p>
            <a:pPr marL="285750" indent="-285750">
              <a:buFont typeface="Wingdings" panose="05000000000000000000" pitchFamily="2" charset="2"/>
              <a:buChar char="§"/>
            </a:pPr>
            <a:r>
              <a:rPr lang="en-US" sz="1600" dirty="0"/>
              <a:t>Emotions I: per tweet on avg., the Left has the highest sum of all emotion scores, indicating that their campaign has the highest usage of emotions in their tweets</a:t>
            </a:r>
          </a:p>
          <a:p>
            <a:pPr marL="285750" indent="-285750">
              <a:buFont typeface="Wingdings" panose="05000000000000000000" pitchFamily="2" charset="2"/>
              <a:buChar char="§"/>
            </a:pPr>
            <a:r>
              <a:rPr lang="en-US" sz="1600" dirty="0"/>
              <a:t>Emotions II: per tweet on avg., as expected, the </a:t>
            </a:r>
            <a:r>
              <a:rPr lang="en-US" sz="1600" dirty="0" err="1"/>
              <a:t>AfD</a:t>
            </a:r>
            <a:r>
              <a:rPr lang="en-US" sz="1600" dirty="0"/>
              <a:t> has the highest scores for anger, disgust and fear; providing further empirical evidence for their image as agitators</a:t>
            </a:r>
          </a:p>
        </p:txBody>
      </p:sp>
      <p:graphicFrame>
        <p:nvGraphicFramePr>
          <p:cNvPr id="13" name="Table 12">
            <a:extLst>
              <a:ext uri="{FF2B5EF4-FFF2-40B4-BE49-F238E27FC236}">
                <a16:creationId xmlns:a16="http://schemas.microsoft.com/office/drawing/2014/main" id="{CE2600E6-0123-40C9-8BD2-8490AD4A9B5F}"/>
              </a:ext>
            </a:extLst>
          </p:cNvPr>
          <p:cNvGraphicFramePr>
            <a:graphicFrameLocks noGrp="1"/>
          </p:cNvGraphicFramePr>
          <p:nvPr>
            <p:extLst>
              <p:ext uri="{D42A27DB-BD31-4B8C-83A1-F6EECF244321}">
                <p14:modId xmlns:p14="http://schemas.microsoft.com/office/powerpoint/2010/main" val="3017340820"/>
              </p:ext>
            </p:extLst>
          </p:nvPr>
        </p:nvGraphicFramePr>
        <p:xfrm>
          <a:off x="10643796" y="136525"/>
          <a:ext cx="1420008" cy="139029"/>
        </p:xfrm>
        <a:graphic>
          <a:graphicData uri="http://schemas.openxmlformats.org/drawingml/2006/table">
            <a:tbl>
              <a:tblPr firstRow="1" firstCol="1" bandRow="1"/>
              <a:tblGrid>
                <a:gridCol w="710004">
                  <a:extLst>
                    <a:ext uri="{9D8B030D-6E8A-4147-A177-3AD203B41FA5}">
                      <a16:colId xmlns:a16="http://schemas.microsoft.com/office/drawing/2014/main" val="2886335363"/>
                    </a:ext>
                  </a:extLst>
                </a:gridCol>
                <a:gridCol w="710004">
                  <a:extLst>
                    <a:ext uri="{9D8B030D-6E8A-4147-A177-3AD203B41FA5}">
                      <a16:colId xmlns:a16="http://schemas.microsoft.com/office/drawing/2014/main" val="536546842"/>
                    </a:ext>
                  </a:extLst>
                </a:gridCol>
              </a:tblGrid>
              <a:tr h="139029">
                <a:tc>
                  <a:txBody>
                    <a:bodyPr/>
                    <a:lstStyle/>
                    <a:p>
                      <a:pPr algn="ctr"/>
                      <a:r>
                        <a:rPr lang="en-US" sz="600" dirty="0">
                          <a:effectLst/>
                        </a:rPr>
                        <a:t>lowest value</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FFC000"/>
                    </a:solidFill>
                  </a:tcPr>
                </a:tc>
                <a:tc>
                  <a:txBody>
                    <a:bodyPr/>
                    <a:lstStyle/>
                    <a:p>
                      <a:pPr algn="ctr"/>
                      <a:r>
                        <a:rPr lang="en-US" sz="600" dirty="0">
                          <a:effectLst/>
                        </a:rPr>
                        <a:t>highest value </a:t>
                      </a:r>
                      <a:endParaRPr lang="en-US" sz="1100" dirty="0">
                        <a:effectLst/>
                        <a:latin typeface="Montserrat" panose="00000500000000000000" pitchFamily="2" charset="0"/>
                        <a:ea typeface="Calibri" panose="020F0502020204030204" pitchFamily="34" charset="0"/>
                        <a:cs typeface="Arial" panose="020B0604020202020204" pitchFamily="34" charset="0"/>
                      </a:endParaRPr>
                    </a:p>
                  </a:txBody>
                  <a:tcPr marL="68580" marR="6858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406897096"/>
                  </a:ext>
                </a:extLst>
              </a:tr>
            </a:tbl>
          </a:graphicData>
        </a:graphic>
      </p:graphicFrame>
      <p:sp>
        <p:nvSpPr>
          <p:cNvPr id="3" name="Right Brace 2">
            <a:extLst>
              <a:ext uri="{FF2B5EF4-FFF2-40B4-BE49-F238E27FC236}">
                <a16:creationId xmlns:a16="http://schemas.microsoft.com/office/drawing/2014/main" id="{4567362A-BA9D-4E3E-8AF9-3154755AD10B}"/>
              </a:ext>
            </a:extLst>
          </p:cNvPr>
          <p:cNvSpPr/>
          <p:nvPr/>
        </p:nvSpPr>
        <p:spPr>
          <a:xfrm rot="5400000">
            <a:off x="3900342" y="3401938"/>
            <a:ext cx="165538" cy="2777978"/>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BA8EA723-93FB-49A4-ADBC-578E317402C3}"/>
              </a:ext>
            </a:extLst>
          </p:cNvPr>
          <p:cNvSpPr/>
          <p:nvPr/>
        </p:nvSpPr>
        <p:spPr>
          <a:xfrm rot="5400000">
            <a:off x="8170681" y="1968389"/>
            <a:ext cx="165538" cy="5645075"/>
          </a:xfrm>
          <a:prstGeom prst="rightBrace">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3A825C34-05DF-4A63-BAF3-60D025826279}"/>
              </a:ext>
            </a:extLst>
          </p:cNvPr>
          <p:cNvSpPr txBox="1"/>
          <p:nvPr/>
        </p:nvSpPr>
        <p:spPr>
          <a:xfrm>
            <a:off x="3102048" y="4867729"/>
            <a:ext cx="1762125" cy="246221"/>
          </a:xfrm>
          <a:prstGeom prst="rect">
            <a:avLst/>
          </a:prstGeom>
          <a:noFill/>
        </p:spPr>
        <p:txBody>
          <a:bodyPr wrap="square" rtlCol="0">
            <a:spAutoFit/>
          </a:bodyPr>
          <a:lstStyle/>
          <a:p>
            <a:pPr algn="ctr"/>
            <a:r>
              <a:rPr lang="de-DE" sz="1000" dirty="0"/>
              <a:t>Old Government</a:t>
            </a:r>
            <a:endParaRPr lang="en-US" sz="1000" dirty="0"/>
          </a:p>
        </p:txBody>
      </p:sp>
      <p:sp>
        <p:nvSpPr>
          <p:cNvPr id="16" name="TextBox 15">
            <a:extLst>
              <a:ext uri="{FF2B5EF4-FFF2-40B4-BE49-F238E27FC236}">
                <a16:creationId xmlns:a16="http://schemas.microsoft.com/office/drawing/2014/main" id="{E0334876-4412-4B81-8ED7-893B536475F2}"/>
              </a:ext>
            </a:extLst>
          </p:cNvPr>
          <p:cNvSpPr txBox="1"/>
          <p:nvPr/>
        </p:nvSpPr>
        <p:spPr>
          <a:xfrm>
            <a:off x="7372387" y="4867729"/>
            <a:ext cx="1762125" cy="246221"/>
          </a:xfrm>
          <a:prstGeom prst="rect">
            <a:avLst/>
          </a:prstGeom>
          <a:noFill/>
        </p:spPr>
        <p:txBody>
          <a:bodyPr wrap="square" rtlCol="0">
            <a:spAutoFit/>
          </a:bodyPr>
          <a:lstStyle/>
          <a:p>
            <a:pPr algn="ctr"/>
            <a:r>
              <a:rPr lang="de-DE" sz="1000" dirty="0"/>
              <a:t>Old Opposition</a:t>
            </a:r>
            <a:endParaRPr lang="en-US" sz="1000" dirty="0"/>
          </a:p>
        </p:txBody>
      </p:sp>
    </p:spTree>
    <p:extLst>
      <p:ext uri="{BB962C8B-B14F-4D97-AF65-F5344CB8AC3E}">
        <p14:creationId xmlns:p14="http://schemas.microsoft.com/office/powerpoint/2010/main" val="29309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9BEAD-D338-456B-BCE6-684A26294EF6}"/>
              </a:ext>
            </a:extLst>
          </p:cNvPr>
          <p:cNvSpPr>
            <a:spLocks noGrp="1"/>
          </p:cNvSpPr>
          <p:nvPr>
            <p:ph type="title"/>
          </p:nvPr>
        </p:nvSpPr>
        <p:spPr/>
        <p:txBody>
          <a:bodyPr/>
          <a:lstStyle/>
          <a:p>
            <a:r>
              <a:rPr lang="de-DE" b="1" dirty="0">
                <a:solidFill>
                  <a:srgbClr val="C00000"/>
                </a:solidFill>
              </a:rPr>
              <a:t>4.2</a:t>
            </a:r>
            <a:r>
              <a:rPr lang="de-DE" b="1" dirty="0"/>
              <a:t> General Stance Analysis</a:t>
            </a:r>
            <a:endParaRPr lang="en-US" b="1" dirty="0"/>
          </a:p>
        </p:txBody>
      </p:sp>
      <p:sp>
        <p:nvSpPr>
          <p:cNvPr id="4" name="Slide Number Placeholder 3">
            <a:extLst>
              <a:ext uri="{FF2B5EF4-FFF2-40B4-BE49-F238E27FC236}">
                <a16:creationId xmlns:a16="http://schemas.microsoft.com/office/drawing/2014/main" id="{8C512B45-9239-4D09-A24F-BA4C9CBFA2A7}"/>
              </a:ext>
            </a:extLst>
          </p:cNvPr>
          <p:cNvSpPr>
            <a:spLocks noGrp="1"/>
          </p:cNvSpPr>
          <p:nvPr>
            <p:ph type="sldNum" sz="quarter" idx="12"/>
          </p:nvPr>
        </p:nvSpPr>
        <p:spPr/>
        <p:txBody>
          <a:bodyPr/>
          <a:lstStyle/>
          <a:p>
            <a:fld id="{E5C90997-E354-4045-AFF3-BFA76459D9C2}" type="slidenum">
              <a:rPr lang="en-US" smtClean="0"/>
              <a:t>9</a:t>
            </a:fld>
            <a:endParaRPr lang="en-US"/>
          </a:p>
        </p:txBody>
      </p:sp>
      <p:pic>
        <p:nvPicPr>
          <p:cNvPr id="5" name="Picture 4">
            <a:extLst>
              <a:ext uri="{FF2B5EF4-FFF2-40B4-BE49-F238E27FC236}">
                <a16:creationId xmlns:a16="http://schemas.microsoft.com/office/drawing/2014/main" id="{D479432E-9C38-4EBE-9C24-7537B7DCE24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71132"/>
            <a:ext cx="4319905" cy="2664460"/>
          </a:xfrm>
          <a:prstGeom prst="rect">
            <a:avLst/>
          </a:prstGeom>
          <a:noFill/>
          <a:ln>
            <a:noFill/>
          </a:ln>
        </p:spPr>
      </p:pic>
      <p:sp>
        <p:nvSpPr>
          <p:cNvPr id="8" name="TextBox 7">
            <a:extLst>
              <a:ext uri="{FF2B5EF4-FFF2-40B4-BE49-F238E27FC236}">
                <a16:creationId xmlns:a16="http://schemas.microsoft.com/office/drawing/2014/main" id="{955F610F-1F73-4E5C-8635-1F7848241D1A}"/>
              </a:ext>
            </a:extLst>
          </p:cNvPr>
          <p:cNvSpPr txBox="1"/>
          <p:nvPr/>
        </p:nvSpPr>
        <p:spPr>
          <a:xfrm>
            <a:off x="838200" y="4135592"/>
            <a:ext cx="4319905" cy="738664"/>
          </a:xfrm>
          <a:prstGeom prst="rect">
            <a:avLst/>
          </a:prstGeom>
          <a:noFill/>
        </p:spPr>
        <p:txBody>
          <a:bodyPr wrap="square">
            <a:spAutoFit/>
          </a:bodyPr>
          <a:lstStyle/>
          <a:p>
            <a:pPr algn="ctr"/>
            <a:r>
              <a:rPr lang="de-DE" sz="1400" b="1" dirty="0"/>
              <a:t>ManifestoR RILE Index</a:t>
            </a:r>
          </a:p>
          <a:p>
            <a:pPr algn="ctr"/>
            <a:r>
              <a:rPr lang="en-US" sz="1400" dirty="0"/>
              <a:t>relative position of parties (1990-2021) based on ideological positions of their programs</a:t>
            </a:r>
          </a:p>
        </p:txBody>
      </p:sp>
      <p:sp>
        <p:nvSpPr>
          <p:cNvPr id="9" name="TextBox 8">
            <a:extLst>
              <a:ext uri="{FF2B5EF4-FFF2-40B4-BE49-F238E27FC236}">
                <a16:creationId xmlns:a16="http://schemas.microsoft.com/office/drawing/2014/main" id="{CF8C6AED-EA51-40C3-AB59-C4AA98688EF1}"/>
              </a:ext>
            </a:extLst>
          </p:cNvPr>
          <p:cNvSpPr txBox="1"/>
          <p:nvPr/>
        </p:nvSpPr>
        <p:spPr>
          <a:xfrm>
            <a:off x="6450647" y="4135592"/>
            <a:ext cx="4319905" cy="954107"/>
          </a:xfrm>
          <a:prstGeom prst="rect">
            <a:avLst/>
          </a:prstGeom>
          <a:noFill/>
        </p:spPr>
        <p:txBody>
          <a:bodyPr wrap="square">
            <a:spAutoFit/>
          </a:bodyPr>
          <a:lstStyle/>
          <a:p>
            <a:pPr algn="ctr"/>
            <a:r>
              <a:rPr lang="de-DE" sz="1400" b="1" dirty="0"/>
              <a:t>Quanteda WordScores</a:t>
            </a:r>
          </a:p>
          <a:p>
            <a:pPr algn="ctr"/>
            <a:r>
              <a:rPr lang="de-DE" sz="1400" dirty="0"/>
              <a:t>relative postion of party programs (2017 &amp; 2021) + tweets (2021); based on expert evaluations and wordscore predictions</a:t>
            </a:r>
            <a:endParaRPr lang="en-US" sz="1400" dirty="0"/>
          </a:p>
        </p:txBody>
      </p:sp>
      <p:sp>
        <p:nvSpPr>
          <p:cNvPr id="10" name="TextBox 9">
            <a:extLst>
              <a:ext uri="{FF2B5EF4-FFF2-40B4-BE49-F238E27FC236}">
                <a16:creationId xmlns:a16="http://schemas.microsoft.com/office/drawing/2014/main" id="{DA633F03-C037-4AD2-ADBA-F9BC79E73A98}"/>
              </a:ext>
            </a:extLst>
          </p:cNvPr>
          <p:cNvSpPr txBox="1"/>
          <p:nvPr/>
        </p:nvSpPr>
        <p:spPr>
          <a:xfrm>
            <a:off x="838200" y="4874256"/>
            <a:ext cx="10515600" cy="1600438"/>
          </a:xfrm>
          <a:prstGeom prst="rect">
            <a:avLst/>
          </a:prstGeom>
          <a:noFill/>
        </p:spPr>
        <p:txBody>
          <a:bodyPr wrap="square">
            <a:spAutoFit/>
          </a:bodyPr>
          <a:lstStyle/>
          <a:p>
            <a:r>
              <a:rPr lang="de-DE" sz="1800" b="1" dirty="0"/>
              <a:t>Takeaways:</a:t>
            </a:r>
            <a:endParaRPr lang="en-US" dirty="0"/>
          </a:p>
          <a:p>
            <a:pPr marL="285750" indent="-285750">
              <a:buFont typeface="Wingdings" panose="05000000000000000000" pitchFamily="2" charset="2"/>
              <a:buChar char="§"/>
            </a:pPr>
            <a:r>
              <a:rPr lang="en-US" sz="1600" dirty="0"/>
              <a:t>RILE vs. </a:t>
            </a:r>
            <a:r>
              <a:rPr lang="en-US" sz="1600" dirty="0" err="1"/>
              <a:t>WordScores</a:t>
            </a:r>
            <a:r>
              <a:rPr lang="en-US" sz="1600" dirty="0"/>
              <a:t>: all 2021 programs use more similar wordings than their 2017 predecessors (closer relative position towards the middle); the tweets display the highest proximity in </a:t>
            </a:r>
            <a:r>
              <a:rPr lang="en-US" sz="1600" dirty="0" err="1"/>
              <a:t>WordScores</a:t>
            </a:r>
            <a:r>
              <a:rPr lang="en-US" sz="1600" dirty="0"/>
              <a:t>, indicating a high degree of linguistic similarity</a:t>
            </a:r>
          </a:p>
          <a:p>
            <a:pPr marL="285750" indent="-285750">
              <a:buFont typeface="Wingdings" panose="05000000000000000000" pitchFamily="2" charset="2"/>
              <a:buChar char="§"/>
            </a:pPr>
            <a:r>
              <a:rPr lang="en-US" sz="1600" dirty="0" err="1"/>
              <a:t>Paradoxon</a:t>
            </a:r>
            <a:r>
              <a:rPr lang="en-US" sz="1600" dirty="0"/>
              <a:t> </a:t>
            </a:r>
            <a:r>
              <a:rPr lang="en-US" sz="1600" dirty="0" err="1"/>
              <a:t>AfD</a:t>
            </a:r>
            <a:r>
              <a:rPr lang="en-US" sz="1600" dirty="0"/>
              <a:t>: while their 2021 program indicates a fortified right-wing position, the </a:t>
            </a:r>
            <a:r>
              <a:rPr lang="en-US" sz="1600" dirty="0" err="1"/>
              <a:t>wordscores</a:t>
            </a:r>
            <a:r>
              <a:rPr lang="en-US" sz="1600" dirty="0"/>
              <a:t> for this year’s program and tweets indicates the usage of less radical language </a:t>
            </a:r>
          </a:p>
        </p:txBody>
      </p:sp>
      <p:grpSp>
        <p:nvGrpSpPr>
          <p:cNvPr id="3" name="Group 2">
            <a:extLst>
              <a:ext uri="{FF2B5EF4-FFF2-40B4-BE49-F238E27FC236}">
                <a16:creationId xmlns:a16="http://schemas.microsoft.com/office/drawing/2014/main" id="{C81CBBCA-5E03-4120-95F0-35713E150153}"/>
              </a:ext>
            </a:extLst>
          </p:cNvPr>
          <p:cNvGrpSpPr/>
          <p:nvPr/>
        </p:nvGrpSpPr>
        <p:grpSpPr>
          <a:xfrm>
            <a:off x="6437947" y="1409700"/>
            <a:ext cx="4319905" cy="2723509"/>
            <a:chOff x="6437947" y="1409700"/>
            <a:chExt cx="4319905" cy="2723509"/>
          </a:xfrm>
        </p:grpSpPr>
        <p:pic>
          <p:nvPicPr>
            <p:cNvPr id="11" name="Picture 10">
              <a:extLst>
                <a:ext uri="{FF2B5EF4-FFF2-40B4-BE49-F238E27FC236}">
                  <a16:creationId xmlns:a16="http://schemas.microsoft.com/office/drawing/2014/main" id="{E0C0FD0F-4739-45F5-8D7B-0ACAC0EAF1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37947" y="1468749"/>
              <a:ext cx="4319905" cy="2664460"/>
            </a:xfrm>
            <a:prstGeom prst="rect">
              <a:avLst/>
            </a:prstGeom>
            <a:noFill/>
            <a:ln>
              <a:noFill/>
            </a:ln>
          </p:spPr>
        </p:pic>
        <p:cxnSp>
          <p:nvCxnSpPr>
            <p:cNvPr id="13" name="Straight Connector 12">
              <a:extLst>
                <a:ext uri="{FF2B5EF4-FFF2-40B4-BE49-F238E27FC236}">
                  <a16:creationId xmlns:a16="http://schemas.microsoft.com/office/drawing/2014/main" id="{701F538F-C3F2-4196-BE63-A2AFDAD57364}"/>
                </a:ext>
              </a:extLst>
            </p:cNvPr>
            <p:cNvCxnSpPr>
              <a:cxnSpLocks/>
            </p:cNvCxnSpPr>
            <p:nvPr/>
          </p:nvCxnSpPr>
          <p:spPr>
            <a:xfrm>
              <a:off x="7193280" y="1409700"/>
              <a:ext cx="0" cy="244792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11BD8B-2647-44CD-A30F-B29AFF6F8965}"/>
                </a:ext>
              </a:extLst>
            </p:cNvPr>
            <p:cNvCxnSpPr>
              <a:cxnSpLocks/>
            </p:cNvCxnSpPr>
            <p:nvPr/>
          </p:nvCxnSpPr>
          <p:spPr>
            <a:xfrm>
              <a:off x="10668000" y="1409700"/>
              <a:ext cx="0" cy="242570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30FD71D-561D-4F9D-BF29-52BE272F4075}"/>
                </a:ext>
              </a:extLst>
            </p:cNvPr>
            <p:cNvCxnSpPr>
              <a:cxnSpLocks/>
            </p:cNvCxnSpPr>
            <p:nvPr/>
          </p:nvCxnSpPr>
          <p:spPr>
            <a:xfrm>
              <a:off x="7993380" y="1409700"/>
              <a:ext cx="0" cy="2447925"/>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3156835-E068-4C60-80A2-844C6946AD90}"/>
                </a:ext>
              </a:extLst>
            </p:cNvPr>
            <p:cNvCxnSpPr>
              <a:cxnSpLocks/>
            </p:cNvCxnSpPr>
            <p:nvPr/>
          </p:nvCxnSpPr>
          <p:spPr>
            <a:xfrm>
              <a:off x="9502140" y="1409700"/>
              <a:ext cx="0" cy="2447925"/>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1930C96-F8F7-4D03-93C5-D82516DB895A}"/>
                </a:ext>
              </a:extLst>
            </p:cNvPr>
            <p:cNvCxnSpPr>
              <a:cxnSpLocks/>
            </p:cNvCxnSpPr>
            <p:nvPr/>
          </p:nvCxnSpPr>
          <p:spPr>
            <a:xfrm>
              <a:off x="8575675" y="1409700"/>
              <a:ext cx="0" cy="2447925"/>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C4F82D-5643-4E0D-9007-1B74AF421749}"/>
                </a:ext>
              </a:extLst>
            </p:cNvPr>
            <p:cNvCxnSpPr>
              <a:cxnSpLocks/>
            </p:cNvCxnSpPr>
            <p:nvPr/>
          </p:nvCxnSpPr>
          <p:spPr>
            <a:xfrm>
              <a:off x="8991600" y="1409700"/>
              <a:ext cx="0" cy="2447925"/>
            </a:xfrm>
            <a:prstGeom prst="line">
              <a:avLst/>
            </a:prstGeom>
            <a:ln w="28575">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287A8C-29E8-4703-A284-E44FBA52FCF2}"/>
                </a:ext>
              </a:extLst>
            </p:cNvPr>
            <p:cNvCxnSpPr>
              <a:cxnSpLocks/>
            </p:cNvCxnSpPr>
            <p:nvPr/>
          </p:nvCxnSpPr>
          <p:spPr>
            <a:xfrm flipV="1">
              <a:off x="7292340" y="2743200"/>
              <a:ext cx="583725"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B224F15-AB2A-4289-A92F-83749067C01B}"/>
                </a:ext>
              </a:extLst>
            </p:cNvPr>
            <p:cNvCxnSpPr>
              <a:cxnSpLocks/>
            </p:cNvCxnSpPr>
            <p:nvPr/>
          </p:nvCxnSpPr>
          <p:spPr>
            <a:xfrm flipV="1">
              <a:off x="8044654" y="2743200"/>
              <a:ext cx="468000" cy="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09E994-AA90-4269-926F-3C26444C751D}"/>
                </a:ext>
              </a:extLst>
            </p:cNvPr>
            <p:cNvCxnSpPr>
              <a:cxnSpLocks/>
            </p:cNvCxnSpPr>
            <p:nvPr/>
          </p:nvCxnSpPr>
          <p:spPr>
            <a:xfrm flipH="1">
              <a:off x="9081452" y="2743200"/>
              <a:ext cx="324000"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3AF6B27-0B09-4772-BDA3-97A335B19BC2}"/>
                </a:ext>
              </a:extLst>
            </p:cNvPr>
            <p:cNvCxnSpPr>
              <a:cxnSpLocks/>
            </p:cNvCxnSpPr>
            <p:nvPr/>
          </p:nvCxnSpPr>
          <p:spPr>
            <a:xfrm flipH="1">
              <a:off x="9566275" y="2743200"/>
              <a:ext cx="1023155"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2A62DA80-D3FA-4C6B-8215-EACC86354C37}"/>
              </a:ext>
            </a:extLst>
          </p:cNvPr>
          <p:cNvSpPr txBox="1"/>
          <p:nvPr/>
        </p:nvSpPr>
        <p:spPr>
          <a:xfrm>
            <a:off x="9672480" y="554696"/>
            <a:ext cx="2224088" cy="600164"/>
          </a:xfrm>
          <a:prstGeom prst="rect">
            <a:avLst/>
          </a:prstGeom>
          <a:noFill/>
        </p:spPr>
        <p:txBody>
          <a:bodyPr wrap="square">
            <a:spAutoFit/>
          </a:bodyPr>
          <a:lstStyle/>
          <a:p>
            <a:r>
              <a:rPr lang="de-DE" sz="1100" dirty="0">
                <a:solidFill>
                  <a:srgbClr val="C00000"/>
                </a:solidFill>
              </a:rPr>
              <a:t>Party Programs Range (2017)</a:t>
            </a:r>
          </a:p>
          <a:p>
            <a:r>
              <a:rPr lang="de-DE" sz="1100" dirty="0">
                <a:solidFill>
                  <a:srgbClr val="FF0000"/>
                </a:solidFill>
              </a:rPr>
              <a:t>Party Programs Range (2021)</a:t>
            </a:r>
          </a:p>
          <a:p>
            <a:r>
              <a:rPr lang="de-DE" sz="1100" dirty="0">
                <a:solidFill>
                  <a:schemeClr val="accent2"/>
                </a:solidFill>
              </a:rPr>
              <a:t>Party Tweets Range (2021)</a:t>
            </a:r>
            <a:endParaRPr lang="en-US" sz="1100" dirty="0">
              <a:solidFill>
                <a:schemeClr val="accent2"/>
              </a:solidFill>
            </a:endParaRPr>
          </a:p>
        </p:txBody>
      </p:sp>
      <p:sp>
        <p:nvSpPr>
          <p:cNvPr id="22" name="TextBox 21">
            <a:extLst>
              <a:ext uri="{FF2B5EF4-FFF2-40B4-BE49-F238E27FC236}">
                <a16:creationId xmlns:a16="http://schemas.microsoft.com/office/drawing/2014/main" id="{1F60B292-1730-4CEE-A9AE-9FB48FD734FF}"/>
              </a:ext>
            </a:extLst>
          </p:cNvPr>
          <p:cNvSpPr txBox="1"/>
          <p:nvPr/>
        </p:nvSpPr>
        <p:spPr>
          <a:xfrm>
            <a:off x="10884997" y="2061733"/>
            <a:ext cx="1240327" cy="553998"/>
          </a:xfrm>
          <a:prstGeom prst="rect">
            <a:avLst/>
          </a:prstGeom>
          <a:noFill/>
        </p:spPr>
        <p:txBody>
          <a:bodyPr wrap="square">
            <a:spAutoFit/>
          </a:bodyPr>
          <a:lstStyle/>
          <a:p>
            <a:r>
              <a:rPr lang="en-US" sz="1200" b="1" dirty="0"/>
              <a:t>“Battle For</a:t>
            </a:r>
          </a:p>
          <a:p>
            <a:r>
              <a:rPr lang="en-US" sz="1200" b="1" dirty="0"/>
              <a:t>The Middle”?</a:t>
            </a:r>
            <a:r>
              <a:rPr lang="en-US" sz="1800" b="1" dirty="0"/>
              <a:t> </a:t>
            </a:r>
            <a:endParaRPr lang="en-US" b="1" dirty="0"/>
          </a:p>
        </p:txBody>
      </p:sp>
      <p:pic>
        <p:nvPicPr>
          <p:cNvPr id="26" name="Picture 12">
            <a:extLst>
              <a:ext uri="{FF2B5EF4-FFF2-40B4-BE49-F238E27FC236}">
                <a16:creationId xmlns:a16="http://schemas.microsoft.com/office/drawing/2014/main" id="{18621349-5A0C-48BB-BF6E-55865512A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8105" y="3749974"/>
            <a:ext cx="720000" cy="2150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C948119B-2521-4AD5-B118-038BB71B8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44" y="3339365"/>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33AC569D-F7C4-43EB-8B41-A517F4FC18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8683" y="2928756"/>
            <a:ext cx="597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AB5FEEF0-5C93-4745-B322-AFBF4D56F4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0898" y="2515489"/>
            <a:ext cx="76651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a:extLst>
              <a:ext uri="{FF2B5EF4-FFF2-40B4-BE49-F238E27FC236}">
                <a16:creationId xmlns:a16="http://schemas.microsoft.com/office/drawing/2014/main" id="{56EB0E0B-7807-4450-B0BC-C0EC143B6A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8214" y="2102222"/>
            <a:ext cx="639875" cy="3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a:extLst>
              <a:ext uri="{FF2B5EF4-FFF2-40B4-BE49-F238E27FC236}">
                <a16:creationId xmlns:a16="http://schemas.microsoft.com/office/drawing/2014/main" id="{93222B1A-46E4-44F4-8C43-74E40476C8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0948" y="1688955"/>
            <a:ext cx="570666"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0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esis">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7321</TotalTime>
  <Words>2557</Words>
  <Application>Microsoft Office PowerPoint</Application>
  <PresentationFormat>Widescreen</PresentationFormat>
  <Paragraphs>528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Montserrat</vt:lpstr>
      <vt:lpstr>Montserrat ExtraBold</vt:lpstr>
      <vt:lpstr>Wingdings</vt:lpstr>
      <vt:lpstr>Office Theme</vt:lpstr>
      <vt:lpstr>Gaining The Competitive Edge</vt:lpstr>
      <vt:lpstr>Table of Contents</vt:lpstr>
      <vt:lpstr>1. Business Problem</vt:lpstr>
      <vt:lpstr>2. Conceptual Model</vt:lpstr>
      <vt:lpstr>3. Data (I/II)</vt:lpstr>
      <vt:lpstr>3. Data (II/II)</vt:lpstr>
      <vt:lpstr>4. Results Quick Intro / Expectations</vt:lpstr>
      <vt:lpstr>4.1 Sentiment &amp; Emotion Analysis</vt:lpstr>
      <vt:lpstr>4.2 General Stance Analysis</vt:lpstr>
      <vt:lpstr>4.2 General Stance Analysis</vt:lpstr>
      <vt:lpstr>4.3 Topic-Specific Stance Analysis Topic 1/3: Corona / Covid-19 pandemic</vt:lpstr>
      <vt:lpstr>4.3 Topic-Specific Stance Analysis Topic 2/3: Environment / Climate Change</vt:lpstr>
      <vt:lpstr>4.3 Topic-Specific Stance Analysis Topic 3/3: Digitization</vt:lpstr>
      <vt:lpstr>4.4 User-Generated Discussions</vt:lpstr>
      <vt:lpstr>4.4 User-Generated Discussions</vt:lpstr>
      <vt:lpstr>4.4 User-Generated Discussions</vt:lpstr>
      <vt:lpstr>5. Discussion (I/II)</vt:lpstr>
      <vt:lpstr>5. Discussion (II/II)</vt:lpstr>
      <vt:lpstr>Thank You For Your Time!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#BTW2021</dc:title>
  <dc:creator>Philipp Kläger</dc:creator>
  <cp:lastModifiedBy>Philipp Kläger</cp:lastModifiedBy>
  <cp:revision>164</cp:revision>
  <dcterms:created xsi:type="dcterms:W3CDTF">2021-10-12T08:58:49Z</dcterms:created>
  <dcterms:modified xsi:type="dcterms:W3CDTF">2021-12-10T22:39:42Z</dcterms:modified>
</cp:coreProperties>
</file>